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0" r:id="rId2"/>
  </p:sldMasterIdLst>
  <p:notesMasterIdLst>
    <p:notesMasterId r:id="rId35"/>
  </p:notesMasterIdLst>
  <p:sldIdLst>
    <p:sldId id="256" r:id="rId3"/>
    <p:sldId id="287" r:id="rId4"/>
    <p:sldId id="257" r:id="rId5"/>
    <p:sldId id="266" r:id="rId6"/>
    <p:sldId id="291" r:id="rId7"/>
    <p:sldId id="259" r:id="rId8"/>
    <p:sldId id="260" r:id="rId9"/>
    <p:sldId id="261" r:id="rId10"/>
    <p:sldId id="262" r:id="rId11"/>
    <p:sldId id="263" r:id="rId12"/>
    <p:sldId id="282" r:id="rId13"/>
    <p:sldId id="267" r:id="rId14"/>
    <p:sldId id="264" r:id="rId15"/>
    <p:sldId id="265" r:id="rId16"/>
    <p:sldId id="268" r:id="rId17"/>
    <p:sldId id="288" r:id="rId18"/>
    <p:sldId id="289" r:id="rId19"/>
    <p:sldId id="283" r:id="rId20"/>
    <p:sldId id="290" r:id="rId21"/>
    <p:sldId id="286" r:id="rId22"/>
    <p:sldId id="269" r:id="rId23"/>
    <p:sldId id="276" r:id="rId24"/>
    <p:sldId id="294" r:id="rId25"/>
    <p:sldId id="278" r:id="rId26"/>
    <p:sldId id="274" r:id="rId27"/>
    <p:sldId id="284" r:id="rId28"/>
    <p:sldId id="285" r:id="rId29"/>
    <p:sldId id="279" r:id="rId30"/>
    <p:sldId id="277" r:id="rId31"/>
    <p:sldId id="273" r:id="rId32"/>
    <p:sldId id="293" r:id="rId33"/>
    <p:sldId id="271"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2CF"/>
    <a:srgbClr val="000BCF"/>
    <a:srgbClr val="FFFFFF"/>
    <a:srgbClr val="000000"/>
    <a:srgbClr val="68ACE5"/>
    <a:srgbClr val="003E7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6FAF35A-FDDE-4979-9ADC-28423ABB5A2D}" v="39" dt="2024-09-18T09:11:18.2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7290" autoAdjust="0"/>
  </p:normalViewPr>
  <p:slideViewPr>
    <p:cSldViewPr snapToGrid="0">
      <p:cViewPr varScale="1">
        <p:scale>
          <a:sx n="64" d="100"/>
          <a:sy n="64" d="100"/>
        </p:scale>
        <p:origin x="1397" y="72"/>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ds Ciecierski-Holmes" userId="bff2ad17-9d3e-4688-abf7-86a4970ac6f1" providerId="ADAL" clId="{16FAF35A-FDDE-4979-9ADC-28423ABB5A2D}"/>
    <pc:docChg chg="undo custSel addSld delSld modSld sldOrd">
      <pc:chgData name="Tads Ciecierski-Holmes" userId="bff2ad17-9d3e-4688-abf7-86a4970ac6f1" providerId="ADAL" clId="{16FAF35A-FDDE-4979-9ADC-28423ABB5A2D}" dt="2024-09-18T09:12:46.755" v="2452" actId="20577"/>
      <pc:docMkLst>
        <pc:docMk/>
      </pc:docMkLst>
      <pc:sldChg chg="modSp mod ord">
        <pc:chgData name="Tads Ciecierski-Holmes" userId="bff2ad17-9d3e-4688-abf7-86a4970ac6f1" providerId="ADAL" clId="{16FAF35A-FDDE-4979-9ADC-28423ABB5A2D}" dt="2024-09-18T08:57:06.129" v="978" actId="20577"/>
        <pc:sldMkLst>
          <pc:docMk/>
          <pc:sldMk cId="1337817692" sldId="267"/>
        </pc:sldMkLst>
        <pc:spChg chg="mod">
          <ac:chgData name="Tads Ciecierski-Holmes" userId="bff2ad17-9d3e-4688-abf7-86a4970ac6f1" providerId="ADAL" clId="{16FAF35A-FDDE-4979-9ADC-28423ABB5A2D}" dt="2024-09-18T08:57:06.129" v="978" actId="20577"/>
          <ac:spMkLst>
            <pc:docMk/>
            <pc:sldMk cId="1337817692" sldId="267"/>
            <ac:spMk id="4" creationId="{00A42030-2979-BBD0-4166-B19E09903BD0}"/>
          </ac:spMkLst>
        </pc:spChg>
      </pc:sldChg>
      <pc:sldChg chg="ord">
        <pc:chgData name="Tads Ciecierski-Holmes" userId="bff2ad17-9d3e-4688-abf7-86a4970ac6f1" providerId="ADAL" clId="{16FAF35A-FDDE-4979-9ADC-28423ABB5A2D}" dt="2024-09-18T08:26:02.046" v="160"/>
        <pc:sldMkLst>
          <pc:docMk/>
          <pc:sldMk cId="3318278390" sldId="268"/>
        </pc:sldMkLst>
      </pc:sldChg>
      <pc:sldChg chg="ord">
        <pc:chgData name="Tads Ciecierski-Holmes" userId="bff2ad17-9d3e-4688-abf7-86a4970ac6f1" providerId="ADAL" clId="{16FAF35A-FDDE-4979-9ADC-28423ABB5A2D}" dt="2024-09-18T08:52:21.795" v="737"/>
        <pc:sldMkLst>
          <pc:docMk/>
          <pc:sldMk cId="1910956291" sldId="269"/>
        </pc:sldMkLst>
      </pc:sldChg>
      <pc:sldChg chg="modNotesTx">
        <pc:chgData name="Tads Ciecierski-Holmes" userId="bff2ad17-9d3e-4688-abf7-86a4970ac6f1" providerId="ADAL" clId="{16FAF35A-FDDE-4979-9ADC-28423ABB5A2D}" dt="2024-09-18T09:12:46.755" v="2452" actId="20577"/>
        <pc:sldMkLst>
          <pc:docMk/>
          <pc:sldMk cId="675540161" sldId="273"/>
        </pc:sldMkLst>
      </pc:sldChg>
      <pc:sldChg chg="ord">
        <pc:chgData name="Tads Ciecierski-Holmes" userId="bff2ad17-9d3e-4688-abf7-86a4970ac6f1" providerId="ADAL" clId="{16FAF35A-FDDE-4979-9ADC-28423ABB5A2D}" dt="2024-09-18T08:57:19.479" v="981" actId="20578"/>
        <pc:sldMkLst>
          <pc:docMk/>
          <pc:sldMk cId="659640498" sldId="274"/>
        </pc:sldMkLst>
      </pc:sldChg>
      <pc:sldChg chg="del">
        <pc:chgData name="Tads Ciecierski-Holmes" userId="bff2ad17-9d3e-4688-abf7-86a4970ac6f1" providerId="ADAL" clId="{16FAF35A-FDDE-4979-9ADC-28423ABB5A2D}" dt="2024-09-17T23:18:36.659" v="90" actId="2696"/>
        <pc:sldMkLst>
          <pc:docMk/>
          <pc:sldMk cId="1577628599" sldId="275"/>
        </pc:sldMkLst>
      </pc:sldChg>
      <pc:sldChg chg="modSp mod ord modNotesTx">
        <pc:chgData name="Tads Ciecierski-Holmes" userId="bff2ad17-9d3e-4688-abf7-86a4970ac6f1" providerId="ADAL" clId="{16FAF35A-FDDE-4979-9ADC-28423ABB5A2D}" dt="2024-09-18T09:10:54.260" v="2319"/>
        <pc:sldMkLst>
          <pc:docMk/>
          <pc:sldMk cId="4222435550" sldId="276"/>
        </pc:sldMkLst>
        <pc:spChg chg="mod">
          <ac:chgData name="Tads Ciecierski-Holmes" userId="bff2ad17-9d3e-4688-abf7-86a4970ac6f1" providerId="ADAL" clId="{16FAF35A-FDDE-4979-9ADC-28423ABB5A2D}" dt="2024-09-18T08:58:46.482" v="1143" actId="20577"/>
          <ac:spMkLst>
            <pc:docMk/>
            <pc:sldMk cId="4222435550" sldId="276"/>
            <ac:spMk id="2" creationId="{75DB9BFD-58D2-5E76-6B4C-7257A9D157A7}"/>
          </ac:spMkLst>
        </pc:spChg>
        <pc:spChg chg="mod">
          <ac:chgData name="Tads Ciecierski-Holmes" userId="bff2ad17-9d3e-4688-abf7-86a4970ac6f1" providerId="ADAL" clId="{16FAF35A-FDDE-4979-9ADC-28423ABB5A2D}" dt="2024-09-18T08:59:13.980" v="1156" actId="20577"/>
          <ac:spMkLst>
            <pc:docMk/>
            <pc:sldMk cId="4222435550" sldId="276"/>
            <ac:spMk id="6" creationId="{173A7538-716D-9D76-91C4-7CE5C69C84EC}"/>
          </ac:spMkLst>
        </pc:spChg>
      </pc:sldChg>
      <pc:sldChg chg="del">
        <pc:chgData name="Tads Ciecierski-Holmes" userId="bff2ad17-9d3e-4688-abf7-86a4970ac6f1" providerId="ADAL" clId="{16FAF35A-FDDE-4979-9ADC-28423ABB5A2D}" dt="2024-09-17T23:18:48.436" v="91" actId="2696"/>
        <pc:sldMkLst>
          <pc:docMk/>
          <pc:sldMk cId="1351902472" sldId="280"/>
        </pc:sldMkLst>
      </pc:sldChg>
      <pc:sldChg chg="del">
        <pc:chgData name="Tads Ciecierski-Holmes" userId="bff2ad17-9d3e-4688-abf7-86a4970ac6f1" providerId="ADAL" clId="{16FAF35A-FDDE-4979-9ADC-28423ABB5A2D}" dt="2024-09-17T23:18:51.507" v="92" actId="2696"/>
        <pc:sldMkLst>
          <pc:docMk/>
          <pc:sldMk cId="1141349559" sldId="281"/>
        </pc:sldMkLst>
      </pc:sldChg>
      <pc:sldChg chg="modSp add del mod modNotesTx">
        <pc:chgData name="Tads Ciecierski-Holmes" userId="bff2ad17-9d3e-4688-abf7-86a4970ac6f1" providerId="ADAL" clId="{16FAF35A-FDDE-4979-9ADC-28423ABB5A2D}" dt="2024-09-18T09:09:55.701" v="2314" actId="20577"/>
        <pc:sldMkLst>
          <pc:docMk/>
          <pc:sldMk cId="615181437" sldId="282"/>
        </pc:sldMkLst>
        <pc:spChg chg="mod">
          <ac:chgData name="Tads Ciecierski-Holmes" userId="bff2ad17-9d3e-4688-abf7-86a4970ac6f1" providerId="ADAL" clId="{16FAF35A-FDDE-4979-9ADC-28423ABB5A2D}" dt="2024-09-17T23:19:48.915" v="103" actId="20577"/>
          <ac:spMkLst>
            <pc:docMk/>
            <pc:sldMk cId="615181437" sldId="282"/>
            <ac:spMk id="2" creationId="{2B34E6F8-DDC2-E915-6E85-83C5AB4E7D92}"/>
          </ac:spMkLst>
        </pc:spChg>
      </pc:sldChg>
      <pc:sldChg chg="addSp delSp modSp add del mod ord modNotesTx">
        <pc:chgData name="Tads Ciecierski-Holmes" userId="bff2ad17-9d3e-4688-abf7-86a4970ac6f1" providerId="ADAL" clId="{16FAF35A-FDDE-4979-9ADC-28423ABB5A2D}" dt="2024-09-18T09:10:32.351" v="2317" actId="20577"/>
        <pc:sldMkLst>
          <pc:docMk/>
          <pc:sldMk cId="3639101801" sldId="283"/>
        </pc:sldMkLst>
        <pc:spChg chg="mod">
          <ac:chgData name="Tads Ciecierski-Holmes" userId="bff2ad17-9d3e-4688-abf7-86a4970ac6f1" providerId="ADAL" clId="{16FAF35A-FDDE-4979-9ADC-28423ABB5A2D}" dt="2024-09-18T08:48:41.759" v="658" actId="20577"/>
          <ac:spMkLst>
            <pc:docMk/>
            <pc:sldMk cId="3639101801" sldId="283"/>
            <ac:spMk id="2" creationId="{2B34E6F8-DDC2-E915-6E85-83C5AB4E7D92}"/>
          </ac:spMkLst>
        </pc:spChg>
        <pc:spChg chg="add mod">
          <ac:chgData name="Tads Ciecierski-Holmes" userId="bff2ad17-9d3e-4688-abf7-86a4970ac6f1" providerId="ADAL" clId="{16FAF35A-FDDE-4979-9ADC-28423ABB5A2D}" dt="2024-09-18T08:48:20.266" v="639" actId="478"/>
          <ac:spMkLst>
            <pc:docMk/>
            <pc:sldMk cId="3639101801" sldId="283"/>
            <ac:spMk id="3" creationId="{D573AEEC-5813-6318-BC92-02675D7FB0FB}"/>
          </ac:spMkLst>
        </pc:spChg>
        <pc:picChg chg="del">
          <ac:chgData name="Tads Ciecierski-Holmes" userId="bff2ad17-9d3e-4688-abf7-86a4970ac6f1" providerId="ADAL" clId="{16FAF35A-FDDE-4979-9ADC-28423ABB5A2D}" dt="2024-09-18T08:48:20.266" v="639" actId="478"/>
          <ac:picMkLst>
            <pc:docMk/>
            <pc:sldMk cId="3639101801" sldId="283"/>
            <ac:picMk id="5" creationId="{9A3D2872-AFA9-E945-7FD7-B7E91BB5A09E}"/>
          </ac:picMkLst>
        </pc:picChg>
      </pc:sldChg>
      <pc:sldChg chg="modSp mod">
        <pc:chgData name="Tads Ciecierski-Holmes" userId="bff2ad17-9d3e-4688-abf7-86a4970ac6f1" providerId="ADAL" clId="{16FAF35A-FDDE-4979-9ADC-28423ABB5A2D}" dt="2024-09-18T09:00:43.969" v="1348" actId="20577"/>
        <pc:sldMkLst>
          <pc:docMk/>
          <pc:sldMk cId="1964678643" sldId="285"/>
        </pc:sldMkLst>
        <pc:spChg chg="mod">
          <ac:chgData name="Tads Ciecierski-Holmes" userId="bff2ad17-9d3e-4688-abf7-86a4970ac6f1" providerId="ADAL" clId="{16FAF35A-FDDE-4979-9ADC-28423ABB5A2D}" dt="2024-09-18T09:00:43.969" v="1348" actId="20577"/>
          <ac:spMkLst>
            <pc:docMk/>
            <pc:sldMk cId="1964678643" sldId="285"/>
            <ac:spMk id="6" creationId="{0601AD8D-B5AE-0CEE-0038-2C2E939B76D0}"/>
          </ac:spMkLst>
        </pc:spChg>
      </pc:sldChg>
      <pc:sldChg chg="mod ord modShow">
        <pc:chgData name="Tads Ciecierski-Holmes" userId="bff2ad17-9d3e-4688-abf7-86a4970ac6f1" providerId="ADAL" clId="{16FAF35A-FDDE-4979-9ADC-28423ABB5A2D}" dt="2024-09-18T08:58:26.001" v="1111" actId="729"/>
        <pc:sldMkLst>
          <pc:docMk/>
          <pc:sldMk cId="3964363539" sldId="286"/>
        </pc:sldMkLst>
      </pc:sldChg>
      <pc:sldChg chg="delSp modSp add mod ord delAnim modAnim">
        <pc:chgData name="Tads Ciecierski-Holmes" userId="bff2ad17-9d3e-4688-abf7-86a4970ac6f1" providerId="ADAL" clId="{16FAF35A-FDDE-4979-9ADC-28423ABB5A2D}" dt="2024-09-18T08:57:46.107" v="1106" actId="20577"/>
        <pc:sldMkLst>
          <pc:docMk/>
          <pc:sldMk cId="522800886" sldId="287"/>
        </pc:sldMkLst>
        <pc:spChg chg="del">
          <ac:chgData name="Tads Ciecierski-Holmes" userId="bff2ad17-9d3e-4688-abf7-86a4970ac6f1" providerId="ADAL" clId="{16FAF35A-FDDE-4979-9ADC-28423ABB5A2D}" dt="2024-09-17T23:16:38.988" v="29" actId="478"/>
          <ac:spMkLst>
            <pc:docMk/>
            <pc:sldMk cId="522800886" sldId="287"/>
            <ac:spMk id="3" creationId="{24B07A0F-8496-3000-812F-E122AC1ACE94}"/>
          </ac:spMkLst>
        </pc:spChg>
        <pc:spChg chg="del">
          <ac:chgData name="Tads Ciecierski-Holmes" userId="bff2ad17-9d3e-4688-abf7-86a4970ac6f1" providerId="ADAL" clId="{16FAF35A-FDDE-4979-9ADC-28423ABB5A2D}" dt="2024-09-17T23:16:39.812" v="30" actId="478"/>
          <ac:spMkLst>
            <pc:docMk/>
            <pc:sldMk cId="522800886" sldId="287"/>
            <ac:spMk id="4" creationId="{5ACE3C8F-FF69-B244-2D81-C03292356AF3}"/>
          </ac:spMkLst>
        </pc:spChg>
        <pc:spChg chg="mod">
          <ac:chgData name="Tads Ciecierski-Holmes" userId="bff2ad17-9d3e-4688-abf7-86a4970ac6f1" providerId="ADAL" clId="{16FAF35A-FDDE-4979-9ADC-28423ABB5A2D}" dt="2024-09-18T08:57:46.107" v="1106" actId="20577"/>
          <ac:spMkLst>
            <pc:docMk/>
            <pc:sldMk cId="522800886" sldId="287"/>
            <ac:spMk id="5" creationId="{030C3E15-845D-8747-9CCE-6AF3CB841B11}"/>
          </ac:spMkLst>
        </pc:spChg>
        <pc:spChg chg="mod">
          <ac:chgData name="Tads Ciecierski-Holmes" userId="bff2ad17-9d3e-4688-abf7-86a4970ac6f1" providerId="ADAL" clId="{16FAF35A-FDDE-4979-9ADC-28423ABB5A2D}" dt="2024-09-17T23:16:35.824" v="27" actId="20577"/>
          <ac:spMkLst>
            <pc:docMk/>
            <pc:sldMk cId="522800886" sldId="287"/>
            <ac:spMk id="6" creationId="{F985A173-EE5B-4443-8B4B-77C9A72C44A6}"/>
          </ac:spMkLst>
        </pc:spChg>
        <pc:picChg chg="del">
          <ac:chgData name="Tads Ciecierski-Holmes" userId="bff2ad17-9d3e-4688-abf7-86a4970ac6f1" providerId="ADAL" clId="{16FAF35A-FDDE-4979-9ADC-28423ABB5A2D}" dt="2024-09-17T23:16:40.247" v="31" actId="478"/>
          <ac:picMkLst>
            <pc:docMk/>
            <pc:sldMk cId="522800886" sldId="287"/>
            <ac:picMk id="2" creationId="{98AD0B1D-4D8A-91AB-8120-EE11BE9031EC}"/>
          </ac:picMkLst>
        </pc:picChg>
        <pc:picChg chg="del">
          <ac:chgData name="Tads Ciecierski-Holmes" userId="bff2ad17-9d3e-4688-abf7-86a4970ac6f1" providerId="ADAL" clId="{16FAF35A-FDDE-4979-9ADC-28423ABB5A2D}" dt="2024-09-17T23:16:40.915" v="32" actId="478"/>
          <ac:picMkLst>
            <pc:docMk/>
            <pc:sldMk cId="522800886" sldId="287"/>
            <ac:picMk id="7" creationId="{09051BE7-90C1-44B9-6925-16C5F0035233}"/>
          </ac:picMkLst>
        </pc:picChg>
        <pc:picChg chg="del">
          <ac:chgData name="Tads Ciecierski-Holmes" userId="bff2ad17-9d3e-4688-abf7-86a4970ac6f1" providerId="ADAL" clId="{16FAF35A-FDDE-4979-9ADC-28423ABB5A2D}" dt="2024-09-17T23:16:37.819" v="28" actId="478"/>
          <ac:picMkLst>
            <pc:docMk/>
            <pc:sldMk cId="522800886" sldId="287"/>
            <ac:picMk id="1028" creationId="{E02E89E5-FD06-9D5C-49BB-FA0AD584C1E3}"/>
          </ac:picMkLst>
        </pc:picChg>
        <pc:picChg chg="del">
          <ac:chgData name="Tads Ciecierski-Holmes" userId="bff2ad17-9d3e-4688-abf7-86a4970ac6f1" providerId="ADAL" clId="{16FAF35A-FDDE-4979-9ADC-28423ABB5A2D}" dt="2024-09-17T23:16:41.644" v="33" actId="478"/>
          <ac:picMkLst>
            <pc:docMk/>
            <pc:sldMk cId="522800886" sldId="287"/>
            <ac:picMk id="1030" creationId="{7D0BBF79-4808-55EE-AC6D-CA74CDC542FF}"/>
          </ac:picMkLst>
        </pc:picChg>
      </pc:sldChg>
      <pc:sldChg chg="new del">
        <pc:chgData name="Tads Ciecierski-Holmes" userId="bff2ad17-9d3e-4688-abf7-86a4970ac6f1" providerId="ADAL" clId="{16FAF35A-FDDE-4979-9ADC-28423ABB5A2D}" dt="2024-09-17T23:15:53.877" v="1" actId="680"/>
        <pc:sldMkLst>
          <pc:docMk/>
          <pc:sldMk cId="2485090874" sldId="287"/>
        </pc:sldMkLst>
      </pc:sldChg>
      <pc:sldChg chg="modSp new del mod">
        <pc:chgData name="Tads Ciecierski-Holmes" userId="bff2ad17-9d3e-4688-abf7-86a4970ac6f1" providerId="ADAL" clId="{16FAF35A-FDDE-4979-9ADC-28423ABB5A2D}" dt="2024-09-17T23:16:18.829" v="17" actId="2696"/>
        <pc:sldMkLst>
          <pc:docMk/>
          <pc:sldMk cId="2599397336" sldId="287"/>
        </pc:sldMkLst>
        <pc:spChg chg="mod">
          <ac:chgData name="Tads Ciecierski-Holmes" userId="bff2ad17-9d3e-4688-abf7-86a4970ac6f1" providerId="ADAL" clId="{16FAF35A-FDDE-4979-9ADC-28423ABB5A2D}" dt="2024-09-17T23:16:13.287" v="16" actId="20577"/>
          <ac:spMkLst>
            <pc:docMk/>
            <pc:sldMk cId="2599397336" sldId="287"/>
            <ac:spMk id="2" creationId="{EE4FBEE4-0471-E0A2-682B-59AD4B2A9F78}"/>
          </ac:spMkLst>
        </pc:spChg>
      </pc:sldChg>
      <pc:sldChg chg="add del">
        <pc:chgData name="Tads Ciecierski-Holmes" userId="bff2ad17-9d3e-4688-abf7-86a4970ac6f1" providerId="ADAL" clId="{16FAF35A-FDDE-4979-9ADC-28423ABB5A2D}" dt="2024-09-18T08:23:43.031" v="113" actId="2696"/>
        <pc:sldMkLst>
          <pc:docMk/>
          <pc:sldMk cId="2945963117" sldId="288"/>
        </pc:sldMkLst>
      </pc:sldChg>
      <pc:sldChg chg="addSp modSp add mod ord">
        <pc:chgData name="Tads Ciecierski-Holmes" userId="bff2ad17-9d3e-4688-abf7-86a4970ac6f1" providerId="ADAL" clId="{16FAF35A-FDDE-4979-9ADC-28423ABB5A2D}" dt="2024-09-18T08:34:35.695" v="244" actId="1076"/>
        <pc:sldMkLst>
          <pc:docMk/>
          <pc:sldMk cId="3401121935" sldId="288"/>
        </pc:sldMkLst>
        <pc:spChg chg="mod">
          <ac:chgData name="Tads Ciecierski-Holmes" userId="bff2ad17-9d3e-4688-abf7-86a4970ac6f1" providerId="ADAL" clId="{16FAF35A-FDDE-4979-9ADC-28423ABB5A2D}" dt="2024-09-18T08:24:08.946" v="152" actId="20577"/>
          <ac:spMkLst>
            <pc:docMk/>
            <pc:sldMk cId="3401121935" sldId="288"/>
            <ac:spMk id="2" creationId="{0FDCFC5B-86C7-D729-E0BD-29ABB7BB2FA8}"/>
          </ac:spMkLst>
        </pc:spChg>
        <pc:spChg chg="mod">
          <ac:chgData name="Tads Ciecierski-Holmes" userId="bff2ad17-9d3e-4688-abf7-86a4970ac6f1" providerId="ADAL" clId="{16FAF35A-FDDE-4979-9ADC-28423ABB5A2D}" dt="2024-09-18T08:34:35.695" v="244" actId="1076"/>
          <ac:spMkLst>
            <pc:docMk/>
            <pc:sldMk cId="3401121935" sldId="288"/>
            <ac:spMk id="3" creationId="{6CAD36C8-38BE-DD3D-85BC-7CC9B6034C23}"/>
          </ac:spMkLst>
        </pc:spChg>
        <pc:spChg chg="add mod">
          <ac:chgData name="Tads Ciecierski-Holmes" userId="bff2ad17-9d3e-4688-abf7-86a4970ac6f1" providerId="ADAL" clId="{16FAF35A-FDDE-4979-9ADC-28423ABB5A2D}" dt="2024-09-18T08:34:09.469" v="242" actId="20577"/>
          <ac:spMkLst>
            <pc:docMk/>
            <pc:sldMk cId="3401121935" sldId="288"/>
            <ac:spMk id="8" creationId="{7E3F18F2-BE8C-0DB2-3EAD-92CE47E73160}"/>
          </ac:spMkLst>
        </pc:spChg>
        <pc:picChg chg="add mod">
          <ac:chgData name="Tads Ciecierski-Holmes" userId="bff2ad17-9d3e-4688-abf7-86a4970ac6f1" providerId="ADAL" clId="{16FAF35A-FDDE-4979-9ADC-28423ABB5A2D}" dt="2024-09-18T08:30:12.966" v="166" actId="1076"/>
          <ac:picMkLst>
            <pc:docMk/>
            <pc:sldMk cId="3401121935" sldId="288"/>
            <ac:picMk id="5" creationId="{DBABD1A0-96A2-4245-D8A8-A66775F4BA9F}"/>
          </ac:picMkLst>
        </pc:picChg>
        <pc:picChg chg="add mod">
          <ac:chgData name="Tads Ciecierski-Holmes" userId="bff2ad17-9d3e-4688-abf7-86a4970ac6f1" providerId="ADAL" clId="{16FAF35A-FDDE-4979-9ADC-28423ABB5A2D}" dt="2024-09-18T08:32:01.422" v="170" actId="1076"/>
          <ac:picMkLst>
            <pc:docMk/>
            <pc:sldMk cId="3401121935" sldId="288"/>
            <ac:picMk id="7" creationId="{AF421159-6A98-E00B-7177-99DB77A4FF8A}"/>
          </ac:picMkLst>
        </pc:picChg>
      </pc:sldChg>
      <pc:sldChg chg="addSp delSp modSp add mod modAnim modNotesTx">
        <pc:chgData name="Tads Ciecierski-Holmes" userId="bff2ad17-9d3e-4688-abf7-86a4970ac6f1" providerId="ADAL" clId="{16FAF35A-FDDE-4979-9ADC-28423ABB5A2D}" dt="2024-09-18T08:51:40.707" v="735"/>
        <pc:sldMkLst>
          <pc:docMk/>
          <pc:sldMk cId="2931790638" sldId="289"/>
        </pc:sldMkLst>
        <pc:spChg chg="mod">
          <ac:chgData name="Tads Ciecierski-Holmes" userId="bff2ad17-9d3e-4688-abf7-86a4970ac6f1" providerId="ADAL" clId="{16FAF35A-FDDE-4979-9ADC-28423ABB5A2D}" dt="2024-09-18T08:35:07.375" v="272" actId="20577"/>
          <ac:spMkLst>
            <pc:docMk/>
            <pc:sldMk cId="2931790638" sldId="289"/>
            <ac:spMk id="2" creationId="{0FDCFC5B-86C7-D729-E0BD-29ABB7BB2FA8}"/>
          </ac:spMkLst>
        </pc:spChg>
        <pc:spChg chg="mod">
          <ac:chgData name="Tads Ciecierski-Holmes" userId="bff2ad17-9d3e-4688-abf7-86a4970ac6f1" providerId="ADAL" clId="{16FAF35A-FDDE-4979-9ADC-28423ABB5A2D}" dt="2024-09-18T08:36:34.947" v="432" actId="113"/>
          <ac:spMkLst>
            <pc:docMk/>
            <pc:sldMk cId="2931790638" sldId="289"/>
            <ac:spMk id="3" creationId="{6CAD36C8-38BE-DD3D-85BC-7CC9B6034C23}"/>
          </ac:spMkLst>
        </pc:spChg>
        <pc:spChg chg="del">
          <ac:chgData name="Tads Ciecierski-Holmes" userId="bff2ad17-9d3e-4688-abf7-86a4970ac6f1" providerId="ADAL" clId="{16FAF35A-FDDE-4979-9ADC-28423ABB5A2D}" dt="2024-09-18T08:35:26.859" v="276" actId="478"/>
          <ac:spMkLst>
            <pc:docMk/>
            <pc:sldMk cId="2931790638" sldId="289"/>
            <ac:spMk id="8" creationId="{7E3F18F2-BE8C-0DB2-3EAD-92CE47E73160}"/>
          </ac:spMkLst>
        </pc:spChg>
        <pc:picChg chg="del">
          <ac:chgData name="Tads Ciecierski-Holmes" userId="bff2ad17-9d3e-4688-abf7-86a4970ac6f1" providerId="ADAL" clId="{16FAF35A-FDDE-4979-9ADC-28423ABB5A2D}" dt="2024-09-18T08:35:10.993" v="274" actId="478"/>
          <ac:picMkLst>
            <pc:docMk/>
            <pc:sldMk cId="2931790638" sldId="289"/>
            <ac:picMk id="5" creationId="{DBABD1A0-96A2-4245-D8A8-A66775F4BA9F}"/>
          </ac:picMkLst>
        </pc:picChg>
        <pc:picChg chg="del">
          <ac:chgData name="Tads Ciecierski-Holmes" userId="bff2ad17-9d3e-4688-abf7-86a4970ac6f1" providerId="ADAL" clId="{16FAF35A-FDDE-4979-9ADC-28423ABB5A2D}" dt="2024-09-18T08:35:09.933" v="273" actId="478"/>
          <ac:picMkLst>
            <pc:docMk/>
            <pc:sldMk cId="2931790638" sldId="289"/>
            <ac:picMk id="7" creationId="{AF421159-6A98-E00B-7177-99DB77A4FF8A}"/>
          </ac:picMkLst>
        </pc:picChg>
        <pc:picChg chg="add mod">
          <ac:chgData name="Tads Ciecierski-Holmes" userId="bff2ad17-9d3e-4688-abf7-86a4970ac6f1" providerId="ADAL" clId="{16FAF35A-FDDE-4979-9ADC-28423ABB5A2D}" dt="2024-09-18T08:47:09.909" v="451" actId="1076"/>
          <ac:picMkLst>
            <pc:docMk/>
            <pc:sldMk cId="2931790638" sldId="289"/>
            <ac:picMk id="1026" creationId="{EDFAE0B3-390A-34BF-2AA1-8C227587C2A0}"/>
          </ac:picMkLst>
        </pc:picChg>
        <pc:picChg chg="add mod">
          <ac:chgData name="Tads Ciecierski-Holmes" userId="bff2ad17-9d3e-4688-abf7-86a4970ac6f1" providerId="ADAL" clId="{16FAF35A-FDDE-4979-9ADC-28423ABB5A2D}" dt="2024-09-18T08:47:14.374" v="452" actId="14100"/>
          <ac:picMkLst>
            <pc:docMk/>
            <pc:sldMk cId="2931790638" sldId="289"/>
            <ac:picMk id="1028" creationId="{2263D3E7-56B2-C444-1EB1-6ABFA5009B36}"/>
          </ac:picMkLst>
        </pc:picChg>
      </pc:sldChg>
      <pc:sldChg chg="addSp delSp modSp add mod">
        <pc:chgData name="Tads Ciecierski-Holmes" userId="bff2ad17-9d3e-4688-abf7-86a4970ac6f1" providerId="ADAL" clId="{16FAF35A-FDDE-4979-9ADC-28423ABB5A2D}" dt="2024-09-18T08:51:11.041" v="733" actId="1076"/>
        <pc:sldMkLst>
          <pc:docMk/>
          <pc:sldMk cId="2259165364" sldId="290"/>
        </pc:sldMkLst>
        <pc:spChg chg="mod">
          <ac:chgData name="Tads Ciecierski-Holmes" userId="bff2ad17-9d3e-4688-abf7-86a4970ac6f1" providerId="ADAL" clId="{16FAF35A-FDDE-4979-9ADC-28423ABB5A2D}" dt="2024-09-18T08:51:09.311" v="732" actId="1076"/>
          <ac:spMkLst>
            <pc:docMk/>
            <pc:sldMk cId="2259165364" sldId="290"/>
            <ac:spMk id="4" creationId="{959975E6-651E-1F2E-3167-E9A0D9BA57C0}"/>
          </ac:spMkLst>
        </pc:spChg>
        <pc:picChg chg="del">
          <ac:chgData name="Tads Ciecierski-Holmes" userId="bff2ad17-9d3e-4688-abf7-86a4970ac6f1" providerId="ADAL" clId="{16FAF35A-FDDE-4979-9ADC-28423ABB5A2D}" dt="2024-09-18T08:50:27.261" v="660" actId="478"/>
          <ac:picMkLst>
            <pc:docMk/>
            <pc:sldMk cId="2259165364" sldId="290"/>
            <ac:picMk id="6" creationId="{BBE04FD9-96C4-DECB-231F-3FC7138C0DBA}"/>
          </ac:picMkLst>
        </pc:picChg>
        <pc:picChg chg="add mod">
          <ac:chgData name="Tads Ciecierski-Holmes" userId="bff2ad17-9d3e-4688-abf7-86a4970ac6f1" providerId="ADAL" clId="{16FAF35A-FDDE-4979-9ADC-28423ABB5A2D}" dt="2024-09-18T08:51:11.041" v="733" actId="1076"/>
          <ac:picMkLst>
            <pc:docMk/>
            <pc:sldMk cId="2259165364" sldId="290"/>
            <ac:picMk id="7" creationId="{81BF695D-3C78-71CD-7878-8B6B0C12A9DE}"/>
          </ac:picMkLst>
        </pc:picChg>
      </pc:sldChg>
      <pc:sldChg chg="modSp add mod ord">
        <pc:chgData name="Tads Ciecierski-Holmes" userId="bff2ad17-9d3e-4688-abf7-86a4970ac6f1" providerId="ADAL" clId="{16FAF35A-FDDE-4979-9ADC-28423ABB5A2D}" dt="2024-09-18T08:55:08.994" v="859" actId="255"/>
        <pc:sldMkLst>
          <pc:docMk/>
          <pc:sldMk cId="3687496465" sldId="291"/>
        </pc:sldMkLst>
        <pc:spChg chg="mod">
          <ac:chgData name="Tads Ciecierski-Holmes" userId="bff2ad17-9d3e-4688-abf7-86a4970ac6f1" providerId="ADAL" clId="{16FAF35A-FDDE-4979-9ADC-28423ABB5A2D}" dt="2024-09-18T08:55:08.994" v="859" actId="255"/>
          <ac:spMkLst>
            <pc:docMk/>
            <pc:sldMk cId="3687496465" sldId="291"/>
            <ac:spMk id="4" creationId="{00A42030-2979-BBD0-4166-B19E09903BD0}"/>
          </ac:spMkLst>
        </pc:spChg>
      </pc:sldChg>
      <pc:sldChg chg="modSp new del mod">
        <pc:chgData name="Tads Ciecierski-Holmes" userId="bff2ad17-9d3e-4688-abf7-86a4970ac6f1" providerId="ADAL" clId="{16FAF35A-FDDE-4979-9ADC-28423ABB5A2D}" dt="2024-09-18T09:01:35.371" v="1356" actId="2696"/>
        <pc:sldMkLst>
          <pc:docMk/>
          <pc:sldMk cId="200474365" sldId="292"/>
        </pc:sldMkLst>
        <pc:spChg chg="mod">
          <ac:chgData name="Tads Ciecierski-Holmes" userId="bff2ad17-9d3e-4688-abf7-86a4970ac6f1" providerId="ADAL" clId="{16FAF35A-FDDE-4979-9ADC-28423ABB5A2D}" dt="2024-09-18T09:01:28.714" v="1354"/>
          <ac:spMkLst>
            <pc:docMk/>
            <pc:sldMk cId="200474365" sldId="292"/>
            <ac:spMk id="2" creationId="{B29D34D2-89FD-80CA-6921-345A9BA9DF59}"/>
          </ac:spMkLst>
        </pc:spChg>
      </pc:sldChg>
      <pc:sldChg chg="modSp add mod modNotesTx">
        <pc:chgData name="Tads Ciecierski-Holmes" userId="bff2ad17-9d3e-4688-abf7-86a4970ac6f1" providerId="ADAL" clId="{16FAF35A-FDDE-4979-9ADC-28423ABB5A2D}" dt="2024-09-18T09:12:41.675" v="2450" actId="20577"/>
        <pc:sldMkLst>
          <pc:docMk/>
          <pc:sldMk cId="1328616365" sldId="293"/>
        </pc:sldMkLst>
        <pc:spChg chg="mod">
          <ac:chgData name="Tads Ciecierski-Holmes" userId="bff2ad17-9d3e-4688-abf7-86a4970ac6f1" providerId="ADAL" clId="{16FAF35A-FDDE-4979-9ADC-28423ABB5A2D}" dt="2024-09-18T09:01:47.977" v="1397" actId="20577"/>
          <ac:spMkLst>
            <pc:docMk/>
            <pc:sldMk cId="1328616365" sldId="293"/>
            <ac:spMk id="2" creationId="{0FDCFC5B-86C7-D729-E0BD-29ABB7BB2FA8}"/>
          </ac:spMkLst>
        </pc:spChg>
        <pc:spChg chg="mod">
          <ac:chgData name="Tads Ciecierski-Holmes" userId="bff2ad17-9d3e-4688-abf7-86a4970ac6f1" providerId="ADAL" clId="{16FAF35A-FDDE-4979-9ADC-28423ABB5A2D}" dt="2024-09-18T09:12:12.774" v="2449" actId="20577"/>
          <ac:spMkLst>
            <pc:docMk/>
            <pc:sldMk cId="1328616365" sldId="293"/>
            <ac:spMk id="3" creationId="{6CAD36C8-38BE-DD3D-85BC-7CC9B6034C23}"/>
          </ac:spMkLst>
        </pc:spChg>
      </pc:sldChg>
      <pc:sldChg chg="modSp add mod">
        <pc:chgData name="Tads Ciecierski-Holmes" userId="bff2ad17-9d3e-4688-abf7-86a4970ac6f1" providerId="ADAL" clId="{16FAF35A-FDDE-4979-9ADC-28423ABB5A2D}" dt="2024-09-18T09:11:31.670" v="2348" actId="20577"/>
        <pc:sldMkLst>
          <pc:docMk/>
          <pc:sldMk cId="1085770160" sldId="294"/>
        </pc:sldMkLst>
        <pc:spChg chg="mod">
          <ac:chgData name="Tads Ciecierski-Holmes" userId="bff2ad17-9d3e-4688-abf7-86a4970ac6f1" providerId="ADAL" clId="{16FAF35A-FDDE-4979-9ADC-28423ABB5A2D}" dt="2024-09-18T09:11:31.670" v="2348" actId="20577"/>
          <ac:spMkLst>
            <pc:docMk/>
            <pc:sldMk cId="1085770160" sldId="294"/>
            <ac:spMk id="4" creationId="{00A42030-2979-BBD0-4166-B19E09903BD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BEFE5E-3225-4904-9C33-2210C34BECBC}"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0C1B6A44-5F15-48AF-80EC-AF884ACD7163}">
      <dgm:prSet phldrT="[Text]"/>
      <dgm:spPr/>
      <dgm:t>
        <a:bodyPr anchor="t" anchorCtr="0"/>
        <a:lstStyle/>
        <a:p>
          <a:pPr>
            <a:buFont typeface="Arial" panose="020B0604020202020204" pitchFamily="34" charset="0"/>
            <a:buChar char="•"/>
          </a:pPr>
          <a:r>
            <a:rPr lang="en-GB" b="1" dirty="0">
              <a:solidFill>
                <a:schemeClr val="bg1"/>
              </a:solidFill>
            </a:rPr>
            <a:t>Digital Infrastructure</a:t>
          </a:r>
        </a:p>
        <a:p>
          <a:pPr>
            <a:buFont typeface="Arial" panose="020B0604020202020204" pitchFamily="34" charset="0"/>
            <a:buChar char="•"/>
          </a:pPr>
          <a:r>
            <a:rPr lang="en-GB" dirty="0">
              <a:solidFill>
                <a:schemeClr val="bg1"/>
              </a:solidFill>
            </a:rPr>
            <a:t>Do you have the data to support the training of AI tools?</a:t>
          </a:r>
        </a:p>
        <a:p>
          <a:pPr>
            <a:buFont typeface="Arial" panose="020B0604020202020204" pitchFamily="34" charset="0"/>
            <a:buChar char="•"/>
          </a:pPr>
          <a:r>
            <a:rPr lang="en-GB" dirty="0">
              <a:solidFill>
                <a:schemeClr val="bg1"/>
              </a:solidFill>
            </a:rPr>
            <a:t>Will the tool work if trained on data from other sources?</a:t>
          </a:r>
        </a:p>
        <a:p>
          <a:pPr>
            <a:buFont typeface="Arial" panose="020B0604020202020204" pitchFamily="34" charset="0"/>
            <a:buChar char="•"/>
          </a:pPr>
          <a:r>
            <a:rPr lang="en-GB" dirty="0">
              <a:solidFill>
                <a:schemeClr val="bg1"/>
              </a:solidFill>
            </a:rPr>
            <a:t>Do you have the IT infrastructure to support such tools?</a:t>
          </a:r>
        </a:p>
      </dgm:t>
    </dgm:pt>
    <dgm:pt modelId="{8BAB11F1-9E2A-4F69-92D9-D8EBFB4A1225}" type="parTrans" cxnId="{D65724AC-5AE9-4989-ADDB-D5FFF7E9914B}">
      <dgm:prSet/>
      <dgm:spPr/>
      <dgm:t>
        <a:bodyPr/>
        <a:lstStyle/>
        <a:p>
          <a:endParaRPr lang="en-GB"/>
        </a:p>
      </dgm:t>
    </dgm:pt>
    <dgm:pt modelId="{B7800ECA-8A41-4864-B29F-0C16BBAF149F}" type="sibTrans" cxnId="{D65724AC-5AE9-4989-ADDB-D5FFF7E9914B}">
      <dgm:prSet/>
      <dgm:spPr/>
      <dgm:t>
        <a:bodyPr/>
        <a:lstStyle/>
        <a:p>
          <a:endParaRPr lang="en-GB"/>
        </a:p>
      </dgm:t>
    </dgm:pt>
    <dgm:pt modelId="{6C72391A-35D0-4717-99C6-260DC18B4270}">
      <dgm:prSet phldrT="[Text]"/>
      <dgm:spPr/>
      <dgm:t>
        <a:bodyPr anchor="t" anchorCtr="0"/>
        <a:lstStyle/>
        <a:p>
          <a:pPr>
            <a:buFont typeface="Arial" panose="020B0604020202020204" pitchFamily="34" charset="0"/>
            <a:buChar char="•"/>
          </a:pPr>
          <a:r>
            <a:rPr lang="en-GB" b="1" dirty="0">
              <a:solidFill>
                <a:schemeClr val="bg1"/>
              </a:solidFill>
            </a:rPr>
            <a:t>Workforce considerations</a:t>
          </a:r>
        </a:p>
        <a:p>
          <a:pPr>
            <a:buFont typeface="Arial" panose="020B0604020202020204" pitchFamily="34" charset="0"/>
            <a:buChar char="•"/>
          </a:pPr>
          <a:r>
            <a:rPr lang="en-GB" dirty="0">
              <a:solidFill>
                <a:schemeClr val="bg1"/>
              </a:solidFill>
            </a:rPr>
            <a:t>Is there sufficient IT literacy to implement the AI tools?</a:t>
          </a:r>
        </a:p>
        <a:p>
          <a:pPr>
            <a:buFont typeface="Arial" panose="020B0604020202020204" pitchFamily="34" charset="0"/>
            <a:buChar char="•"/>
          </a:pPr>
          <a:r>
            <a:rPr lang="en-GB" dirty="0">
              <a:solidFill>
                <a:schemeClr val="bg1"/>
              </a:solidFill>
            </a:rPr>
            <a:t>Can they be trained?</a:t>
          </a:r>
        </a:p>
        <a:p>
          <a:pPr>
            <a:buFont typeface="Arial" panose="020B0604020202020204" pitchFamily="34" charset="0"/>
            <a:buChar char="•"/>
          </a:pPr>
          <a:r>
            <a:rPr lang="en-GB" dirty="0">
              <a:solidFill>
                <a:schemeClr val="bg1"/>
              </a:solidFill>
            </a:rPr>
            <a:t>Does the tool improve their workflows, or is it burdensome? </a:t>
          </a:r>
        </a:p>
      </dgm:t>
    </dgm:pt>
    <dgm:pt modelId="{7AB94CB5-52D0-493A-BC87-ABAA281D3C74}" type="parTrans" cxnId="{B98C23E0-64ED-4989-BEA3-1F0DCC294727}">
      <dgm:prSet/>
      <dgm:spPr/>
      <dgm:t>
        <a:bodyPr/>
        <a:lstStyle/>
        <a:p>
          <a:endParaRPr lang="en-GB"/>
        </a:p>
      </dgm:t>
    </dgm:pt>
    <dgm:pt modelId="{A470C78A-7765-4C55-913A-556C98C3467D}" type="sibTrans" cxnId="{B98C23E0-64ED-4989-BEA3-1F0DCC294727}">
      <dgm:prSet/>
      <dgm:spPr/>
      <dgm:t>
        <a:bodyPr/>
        <a:lstStyle/>
        <a:p>
          <a:endParaRPr lang="en-GB"/>
        </a:p>
      </dgm:t>
    </dgm:pt>
    <dgm:pt modelId="{FA02AF90-F63D-4AAE-9D16-9EE8455A0D51}">
      <dgm:prSet phldrT="[Text]"/>
      <dgm:spPr/>
      <dgm:t>
        <a:bodyPr anchor="t" anchorCtr="0"/>
        <a:lstStyle/>
        <a:p>
          <a:r>
            <a:rPr lang="en-GB" b="1" dirty="0"/>
            <a:t>Patient considerations</a:t>
          </a:r>
        </a:p>
        <a:p>
          <a:r>
            <a:rPr lang="en-GB" b="0" dirty="0"/>
            <a:t>Do patients trust the tools?</a:t>
          </a:r>
        </a:p>
        <a:p>
          <a:r>
            <a:rPr lang="en-GB" b="0" dirty="0"/>
            <a:t>Can patients access the tools?</a:t>
          </a:r>
        </a:p>
        <a:p>
          <a:r>
            <a:rPr lang="en-GB" b="0" dirty="0"/>
            <a:t>How is patient data used?</a:t>
          </a:r>
        </a:p>
        <a:p>
          <a:endParaRPr lang="en-GB" b="0" dirty="0"/>
        </a:p>
        <a:p>
          <a:r>
            <a:rPr lang="en-GB" b="1" dirty="0"/>
            <a:t> </a:t>
          </a:r>
        </a:p>
      </dgm:t>
    </dgm:pt>
    <dgm:pt modelId="{ED79B752-8544-4512-82BB-8082EFF7491E}" type="parTrans" cxnId="{BBAEDF04-F1A6-4DF6-8782-AAC4DB4B0443}">
      <dgm:prSet/>
      <dgm:spPr/>
      <dgm:t>
        <a:bodyPr/>
        <a:lstStyle/>
        <a:p>
          <a:endParaRPr lang="en-GB"/>
        </a:p>
      </dgm:t>
    </dgm:pt>
    <dgm:pt modelId="{038B3966-4925-4050-987A-681ACD96B351}" type="sibTrans" cxnId="{BBAEDF04-F1A6-4DF6-8782-AAC4DB4B0443}">
      <dgm:prSet/>
      <dgm:spPr/>
      <dgm:t>
        <a:bodyPr/>
        <a:lstStyle/>
        <a:p>
          <a:endParaRPr lang="en-GB"/>
        </a:p>
      </dgm:t>
    </dgm:pt>
    <dgm:pt modelId="{9612DE6E-0D55-4271-8B8C-7CED7E0E100B}">
      <dgm:prSet phldrT="[Text]"/>
      <dgm:spPr/>
      <dgm:t>
        <a:bodyPr anchor="t" anchorCtr="0"/>
        <a:lstStyle/>
        <a:p>
          <a:r>
            <a:rPr lang="en-GB" b="1" dirty="0"/>
            <a:t>Health Outcomes and </a:t>
          </a:r>
          <a:br>
            <a:rPr lang="en-GB" b="1" dirty="0"/>
          </a:br>
          <a:r>
            <a:rPr lang="en-GB" b="1" dirty="0"/>
            <a:t>Cost Effectiveness</a:t>
          </a:r>
        </a:p>
        <a:p>
          <a:r>
            <a:rPr lang="en-GB" b="0" dirty="0"/>
            <a:t>Does it improve clinical outcomes?</a:t>
          </a:r>
        </a:p>
        <a:p>
          <a:r>
            <a:rPr lang="en-GB" b="0" dirty="0"/>
            <a:t>Is it cost effective, vs other potential investments?</a:t>
          </a:r>
        </a:p>
        <a:p>
          <a:r>
            <a:rPr lang="en-GB" b="0" dirty="0"/>
            <a:t>Can it be sustainably funded?</a:t>
          </a:r>
        </a:p>
      </dgm:t>
    </dgm:pt>
    <dgm:pt modelId="{F411B2DF-B616-4CAA-A8A7-5A5664159732}" type="parTrans" cxnId="{21992A18-EFEA-4512-8E49-5F3336D5D07C}">
      <dgm:prSet/>
      <dgm:spPr/>
      <dgm:t>
        <a:bodyPr/>
        <a:lstStyle/>
        <a:p>
          <a:endParaRPr lang="en-GB"/>
        </a:p>
      </dgm:t>
    </dgm:pt>
    <dgm:pt modelId="{65D11EBB-ED6D-4B59-BED4-6BA0CB1AFE47}" type="sibTrans" cxnId="{21992A18-EFEA-4512-8E49-5F3336D5D07C}">
      <dgm:prSet/>
      <dgm:spPr/>
      <dgm:t>
        <a:bodyPr/>
        <a:lstStyle/>
        <a:p>
          <a:endParaRPr lang="en-GB"/>
        </a:p>
      </dgm:t>
    </dgm:pt>
    <dgm:pt modelId="{9394E96C-8068-4AF2-8C38-CB2A2639D8A5}" type="pres">
      <dgm:prSet presAssocID="{8CBEFE5E-3225-4904-9C33-2210C34BECBC}" presName="diagram" presStyleCnt="0">
        <dgm:presLayoutVars>
          <dgm:dir/>
          <dgm:resizeHandles val="exact"/>
        </dgm:presLayoutVars>
      </dgm:prSet>
      <dgm:spPr/>
    </dgm:pt>
    <dgm:pt modelId="{5DD6A339-D14C-4F60-93B8-032F20BF878F}" type="pres">
      <dgm:prSet presAssocID="{0C1B6A44-5F15-48AF-80EC-AF884ACD7163}" presName="node" presStyleLbl="node1" presStyleIdx="0" presStyleCnt="4">
        <dgm:presLayoutVars>
          <dgm:bulletEnabled val="1"/>
        </dgm:presLayoutVars>
      </dgm:prSet>
      <dgm:spPr/>
    </dgm:pt>
    <dgm:pt modelId="{45D0105A-0F3C-4AEC-B8F8-F46EAE8CB569}" type="pres">
      <dgm:prSet presAssocID="{B7800ECA-8A41-4864-B29F-0C16BBAF149F}" presName="sibTrans" presStyleCnt="0"/>
      <dgm:spPr/>
    </dgm:pt>
    <dgm:pt modelId="{C6BA90D7-6CFE-497E-AD66-72C67C45AF5E}" type="pres">
      <dgm:prSet presAssocID="{6C72391A-35D0-4717-99C6-260DC18B4270}" presName="node" presStyleLbl="node1" presStyleIdx="1" presStyleCnt="4">
        <dgm:presLayoutVars>
          <dgm:bulletEnabled val="1"/>
        </dgm:presLayoutVars>
      </dgm:prSet>
      <dgm:spPr/>
    </dgm:pt>
    <dgm:pt modelId="{3A45BF71-CCCE-4258-B37B-8746DEB2E4DD}" type="pres">
      <dgm:prSet presAssocID="{A470C78A-7765-4C55-913A-556C98C3467D}" presName="sibTrans" presStyleCnt="0"/>
      <dgm:spPr/>
    </dgm:pt>
    <dgm:pt modelId="{0A43AEA2-D22C-43CF-997E-34DC39EEDFBF}" type="pres">
      <dgm:prSet presAssocID="{FA02AF90-F63D-4AAE-9D16-9EE8455A0D51}" presName="node" presStyleLbl="node1" presStyleIdx="2" presStyleCnt="4">
        <dgm:presLayoutVars>
          <dgm:bulletEnabled val="1"/>
        </dgm:presLayoutVars>
      </dgm:prSet>
      <dgm:spPr/>
    </dgm:pt>
    <dgm:pt modelId="{C83EDF72-206C-4D32-B326-1873FE1AF1BF}" type="pres">
      <dgm:prSet presAssocID="{038B3966-4925-4050-987A-681ACD96B351}" presName="sibTrans" presStyleCnt="0"/>
      <dgm:spPr/>
    </dgm:pt>
    <dgm:pt modelId="{C2D731EE-5AA1-48F2-9862-AD954FDDAE66}" type="pres">
      <dgm:prSet presAssocID="{9612DE6E-0D55-4271-8B8C-7CED7E0E100B}" presName="node" presStyleLbl="node1" presStyleIdx="3" presStyleCnt="4">
        <dgm:presLayoutVars>
          <dgm:bulletEnabled val="1"/>
        </dgm:presLayoutVars>
      </dgm:prSet>
      <dgm:spPr/>
    </dgm:pt>
  </dgm:ptLst>
  <dgm:cxnLst>
    <dgm:cxn modelId="{BBAEDF04-F1A6-4DF6-8782-AAC4DB4B0443}" srcId="{8CBEFE5E-3225-4904-9C33-2210C34BECBC}" destId="{FA02AF90-F63D-4AAE-9D16-9EE8455A0D51}" srcOrd="2" destOrd="0" parTransId="{ED79B752-8544-4512-82BB-8082EFF7491E}" sibTransId="{038B3966-4925-4050-987A-681ACD96B351}"/>
    <dgm:cxn modelId="{11059512-6B12-46E7-83D5-2AF34A0D385B}" type="presOf" srcId="{8CBEFE5E-3225-4904-9C33-2210C34BECBC}" destId="{9394E96C-8068-4AF2-8C38-CB2A2639D8A5}" srcOrd="0" destOrd="0" presId="urn:microsoft.com/office/officeart/2005/8/layout/default"/>
    <dgm:cxn modelId="{21992A18-EFEA-4512-8E49-5F3336D5D07C}" srcId="{8CBEFE5E-3225-4904-9C33-2210C34BECBC}" destId="{9612DE6E-0D55-4271-8B8C-7CED7E0E100B}" srcOrd="3" destOrd="0" parTransId="{F411B2DF-B616-4CAA-A8A7-5A5664159732}" sibTransId="{65D11EBB-ED6D-4B59-BED4-6BA0CB1AFE47}"/>
    <dgm:cxn modelId="{77688520-47EC-4E19-A636-6B1663D27F05}" type="presOf" srcId="{0C1B6A44-5F15-48AF-80EC-AF884ACD7163}" destId="{5DD6A339-D14C-4F60-93B8-032F20BF878F}" srcOrd="0" destOrd="0" presId="urn:microsoft.com/office/officeart/2005/8/layout/default"/>
    <dgm:cxn modelId="{A7620839-0AC7-474B-B9AF-9ABC70A4815D}" type="presOf" srcId="{6C72391A-35D0-4717-99C6-260DC18B4270}" destId="{C6BA90D7-6CFE-497E-AD66-72C67C45AF5E}" srcOrd="0" destOrd="0" presId="urn:microsoft.com/office/officeart/2005/8/layout/default"/>
    <dgm:cxn modelId="{4AC77472-3984-4683-80CA-AF17C26C4D5E}" type="presOf" srcId="{FA02AF90-F63D-4AAE-9D16-9EE8455A0D51}" destId="{0A43AEA2-D22C-43CF-997E-34DC39EEDFBF}" srcOrd="0" destOrd="0" presId="urn:microsoft.com/office/officeart/2005/8/layout/default"/>
    <dgm:cxn modelId="{3E62287C-A6A0-444C-930C-279720651AC8}" type="presOf" srcId="{9612DE6E-0D55-4271-8B8C-7CED7E0E100B}" destId="{C2D731EE-5AA1-48F2-9862-AD954FDDAE66}" srcOrd="0" destOrd="0" presId="urn:microsoft.com/office/officeart/2005/8/layout/default"/>
    <dgm:cxn modelId="{D65724AC-5AE9-4989-ADDB-D5FFF7E9914B}" srcId="{8CBEFE5E-3225-4904-9C33-2210C34BECBC}" destId="{0C1B6A44-5F15-48AF-80EC-AF884ACD7163}" srcOrd="0" destOrd="0" parTransId="{8BAB11F1-9E2A-4F69-92D9-D8EBFB4A1225}" sibTransId="{B7800ECA-8A41-4864-B29F-0C16BBAF149F}"/>
    <dgm:cxn modelId="{B98C23E0-64ED-4989-BEA3-1F0DCC294727}" srcId="{8CBEFE5E-3225-4904-9C33-2210C34BECBC}" destId="{6C72391A-35D0-4717-99C6-260DC18B4270}" srcOrd="1" destOrd="0" parTransId="{7AB94CB5-52D0-493A-BC87-ABAA281D3C74}" sibTransId="{A470C78A-7765-4C55-913A-556C98C3467D}"/>
    <dgm:cxn modelId="{A82349E7-9586-42E6-9F4E-4C9439D429A5}" type="presParOf" srcId="{9394E96C-8068-4AF2-8C38-CB2A2639D8A5}" destId="{5DD6A339-D14C-4F60-93B8-032F20BF878F}" srcOrd="0" destOrd="0" presId="urn:microsoft.com/office/officeart/2005/8/layout/default"/>
    <dgm:cxn modelId="{7634C488-2E9E-4048-A8EB-36B631412560}" type="presParOf" srcId="{9394E96C-8068-4AF2-8C38-CB2A2639D8A5}" destId="{45D0105A-0F3C-4AEC-B8F8-F46EAE8CB569}" srcOrd="1" destOrd="0" presId="urn:microsoft.com/office/officeart/2005/8/layout/default"/>
    <dgm:cxn modelId="{1234D43D-E1CC-4EB6-A9A9-5C81BF35F36A}" type="presParOf" srcId="{9394E96C-8068-4AF2-8C38-CB2A2639D8A5}" destId="{C6BA90D7-6CFE-497E-AD66-72C67C45AF5E}" srcOrd="2" destOrd="0" presId="urn:microsoft.com/office/officeart/2005/8/layout/default"/>
    <dgm:cxn modelId="{6FE7CD22-4AB3-45D1-A815-F84FC71DDB65}" type="presParOf" srcId="{9394E96C-8068-4AF2-8C38-CB2A2639D8A5}" destId="{3A45BF71-CCCE-4258-B37B-8746DEB2E4DD}" srcOrd="3" destOrd="0" presId="urn:microsoft.com/office/officeart/2005/8/layout/default"/>
    <dgm:cxn modelId="{C7535A0E-40AD-47EA-8744-D0EAEA7F3122}" type="presParOf" srcId="{9394E96C-8068-4AF2-8C38-CB2A2639D8A5}" destId="{0A43AEA2-D22C-43CF-997E-34DC39EEDFBF}" srcOrd="4" destOrd="0" presId="urn:microsoft.com/office/officeart/2005/8/layout/default"/>
    <dgm:cxn modelId="{2BCE734F-37F2-4626-B8CF-8A83E7C5A262}" type="presParOf" srcId="{9394E96C-8068-4AF2-8C38-CB2A2639D8A5}" destId="{C83EDF72-206C-4D32-B326-1873FE1AF1BF}" srcOrd="5" destOrd="0" presId="urn:microsoft.com/office/officeart/2005/8/layout/default"/>
    <dgm:cxn modelId="{B940AC6B-0385-4C79-BC9A-B14F7B0C6370}" type="presParOf" srcId="{9394E96C-8068-4AF2-8C38-CB2A2639D8A5}" destId="{C2D731EE-5AA1-48F2-9862-AD954FDDAE66}"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BEFE5E-3225-4904-9C33-2210C34BECBC}"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0C1B6A44-5F15-48AF-80EC-AF884ACD7163}">
      <dgm:prSet phldrT="[Text]"/>
      <dgm:spPr/>
      <dgm:t>
        <a:bodyPr anchor="t" anchorCtr="0"/>
        <a:lstStyle/>
        <a:p>
          <a:pPr>
            <a:buFont typeface="Arial" panose="020B0604020202020204" pitchFamily="34" charset="0"/>
            <a:buChar char="•"/>
          </a:pPr>
          <a:r>
            <a:rPr lang="en-GB" b="1" dirty="0">
              <a:solidFill>
                <a:schemeClr val="bg1"/>
              </a:solidFill>
            </a:rPr>
            <a:t>Digital Infrastructure</a:t>
          </a:r>
        </a:p>
        <a:p>
          <a:pPr>
            <a:buFont typeface="Arial" panose="020B0604020202020204" pitchFamily="34" charset="0"/>
            <a:buChar char="•"/>
          </a:pPr>
          <a:r>
            <a:rPr lang="en-GB" dirty="0">
              <a:solidFill>
                <a:schemeClr val="bg1"/>
              </a:solidFill>
            </a:rPr>
            <a:t>Projects to develop datasets in LMICs</a:t>
          </a:r>
        </a:p>
        <a:p>
          <a:pPr>
            <a:buFont typeface="Arial" panose="020B0604020202020204" pitchFamily="34" charset="0"/>
            <a:buChar char="•"/>
          </a:pPr>
          <a:r>
            <a:rPr lang="en-GB" dirty="0">
              <a:solidFill>
                <a:schemeClr val="bg1"/>
              </a:solidFill>
            </a:rPr>
            <a:t>Cloud computing and equipment</a:t>
          </a:r>
        </a:p>
        <a:p>
          <a:pPr>
            <a:buFont typeface="Arial" panose="020B0604020202020204" pitchFamily="34" charset="0"/>
            <a:buChar char="•"/>
          </a:pPr>
          <a:r>
            <a:rPr lang="en-GB" dirty="0">
              <a:solidFill>
                <a:schemeClr val="bg1"/>
              </a:solidFill>
            </a:rPr>
            <a:t>Leveraging existing IT infrastructure e.g. mobile phones</a:t>
          </a:r>
        </a:p>
      </dgm:t>
    </dgm:pt>
    <dgm:pt modelId="{8BAB11F1-9E2A-4F69-92D9-D8EBFB4A1225}" type="parTrans" cxnId="{D65724AC-5AE9-4989-ADDB-D5FFF7E9914B}">
      <dgm:prSet/>
      <dgm:spPr/>
      <dgm:t>
        <a:bodyPr/>
        <a:lstStyle/>
        <a:p>
          <a:endParaRPr lang="en-GB"/>
        </a:p>
      </dgm:t>
    </dgm:pt>
    <dgm:pt modelId="{B7800ECA-8A41-4864-B29F-0C16BBAF149F}" type="sibTrans" cxnId="{D65724AC-5AE9-4989-ADDB-D5FFF7E9914B}">
      <dgm:prSet/>
      <dgm:spPr/>
      <dgm:t>
        <a:bodyPr/>
        <a:lstStyle/>
        <a:p>
          <a:endParaRPr lang="en-GB"/>
        </a:p>
      </dgm:t>
    </dgm:pt>
    <dgm:pt modelId="{6C72391A-35D0-4717-99C6-260DC18B4270}">
      <dgm:prSet phldrT="[Text]"/>
      <dgm:spPr/>
      <dgm:t>
        <a:bodyPr anchor="t" anchorCtr="0"/>
        <a:lstStyle/>
        <a:p>
          <a:pPr>
            <a:buFont typeface="Arial" panose="020B0604020202020204" pitchFamily="34" charset="0"/>
            <a:buChar char="•"/>
          </a:pPr>
          <a:r>
            <a:rPr lang="en-GB" b="1" dirty="0">
              <a:solidFill>
                <a:schemeClr val="bg1"/>
              </a:solidFill>
            </a:rPr>
            <a:t>Workforce considerations</a:t>
          </a:r>
        </a:p>
        <a:p>
          <a:pPr>
            <a:buFont typeface="Arial" panose="020B0604020202020204" pitchFamily="34" charset="0"/>
            <a:buChar char="•"/>
          </a:pPr>
          <a:r>
            <a:rPr lang="en-GB" dirty="0">
              <a:solidFill>
                <a:schemeClr val="bg1"/>
              </a:solidFill>
            </a:rPr>
            <a:t>Workforce training</a:t>
          </a:r>
        </a:p>
        <a:p>
          <a:pPr>
            <a:buFont typeface="Arial" panose="020B0604020202020204" pitchFamily="34" charset="0"/>
            <a:buChar char="•"/>
          </a:pPr>
          <a:r>
            <a:rPr lang="en-GB" dirty="0">
              <a:solidFill>
                <a:schemeClr val="bg1"/>
              </a:solidFill>
            </a:rPr>
            <a:t>Involving workforce in development, to maximise potential</a:t>
          </a:r>
        </a:p>
        <a:p>
          <a:pPr>
            <a:buFont typeface="Arial" panose="020B0604020202020204" pitchFamily="34" charset="0"/>
            <a:buChar char="•"/>
          </a:pPr>
          <a:r>
            <a:rPr lang="en-GB" dirty="0">
              <a:solidFill>
                <a:schemeClr val="bg1"/>
              </a:solidFill>
            </a:rPr>
            <a:t>Identify areas where AI tools may be most useful</a:t>
          </a:r>
        </a:p>
      </dgm:t>
    </dgm:pt>
    <dgm:pt modelId="{7AB94CB5-52D0-493A-BC87-ABAA281D3C74}" type="parTrans" cxnId="{B98C23E0-64ED-4989-BEA3-1F0DCC294727}">
      <dgm:prSet/>
      <dgm:spPr/>
      <dgm:t>
        <a:bodyPr/>
        <a:lstStyle/>
        <a:p>
          <a:endParaRPr lang="en-GB"/>
        </a:p>
      </dgm:t>
    </dgm:pt>
    <dgm:pt modelId="{A470C78A-7765-4C55-913A-556C98C3467D}" type="sibTrans" cxnId="{B98C23E0-64ED-4989-BEA3-1F0DCC294727}">
      <dgm:prSet/>
      <dgm:spPr/>
      <dgm:t>
        <a:bodyPr/>
        <a:lstStyle/>
        <a:p>
          <a:endParaRPr lang="en-GB"/>
        </a:p>
      </dgm:t>
    </dgm:pt>
    <dgm:pt modelId="{FA02AF90-F63D-4AAE-9D16-9EE8455A0D51}">
      <dgm:prSet phldrT="[Text]"/>
      <dgm:spPr/>
      <dgm:t>
        <a:bodyPr anchor="t" anchorCtr="0"/>
        <a:lstStyle/>
        <a:p>
          <a:r>
            <a:rPr lang="en-GB" b="1" dirty="0"/>
            <a:t>Patient considerations</a:t>
          </a:r>
        </a:p>
        <a:p>
          <a:r>
            <a:rPr lang="en-GB" b="0" dirty="0"/>
            <a:t>Public engagement, gain understanding of concerns</a:t>
          </a:r>
        </a:p>
        <a:p>
          <a:endParaRPr lang="en-GB" b="0" dirty="0"/>
        </a:p>
        <a:p>
          <a:endParaRPr lang="en-GB" b="0" dirty="0"/>
        </a:p>
        <a:p>
          <a:r>
            <a:rPr lang="en-GB" b="1" dirty="0"/>
            <a:t> </a:t>
          </a:r>
        </a:p>
      </dgm:t>
    </dgm:pt>
    <dgm:pt modelId="{ED79B752-8544-4512-82BB-8082EFF7491E}" type="parTrans" cxnId="{BBAEDF04-F1A6-4DF6-8782-AAC4DB4B0443}">
      <dgm:prSet/>
      <dgm:spPr/>
      <dgm:t>
        <a:bodyPr/>
        <a:lstStyle/>
        <a:p>
          <a:endParaRPr lang="en-GB"/>
        </a:p>
      </dgm:t>
    </dgm:pt>
    <dgm:pt modelId="{038B3966-4925-4050-987A-681ACD96B351}" type="sibTrans" cxnId="{BBAEDF04-F1A6-4DF6-8782-AAC4DB4B0443}">
      <dgm:prSet/>
      <dgm:spPr/>
      <dgm:t>
        <a:bodyPr/>
        <a:lstStyle/>
        <a:p>
          <a:endParaRPr lang="en-GB"/>
        </a:p>
      </dgm:t>
    </dgm:pt>
    <dgm:pt modelId="{9612DE6E-0D55-4271-8B8C-7CED7E0E100B}">
      <dgm:prSet phldrT="[Text]"/>
      <dgm:spPr/>
      <dgm:t>
        <a:bodyPr anchor="t" anchorCtr="0"/>
        <a:lstStyle/>
        <a:p>
          <a:r>
            <a:rPr lang="en-GB" b="1" dirty="0"/>
            <a:t>Other opportunities</a:t>
          </a:r>
        </a:p>
        <a:p>
          <a:r>
            <a:rPr lang="en-GB" b="0" dirty="0"/>
            <a:t>Expanding IT infrastructure investment can lead to cost-savings elsewhere</a:t>
          </a:r>
        </a:p>
        <a:p>
          <a:r>
            <a:rPr lang="en-GB" b="0" dirty="0"/>
            <a:t>Scope for partnerships with research institutes and private sector</a:t>
          </a:r>
        </a:p>
      </dgm:t>
    </dgm:pt>
    <dgm:pt modelId="{F411B2DF-B616-4CAA-A8A7-5A5664159732}" type="parTrans" cxnId="{21992A18-EFEA-4512-8E49-5F3336D5D07C}">
      <dgm:prSet/>
      <dgm:spPr/>
      <dgm:t>
        <a:bodyPr/>
        <a:lstStyle/>
        <a:p>
          <a:endParaRPr lang="en-GB"/>
        </a:p>
      </dgm:t>
    </dgm:pt>
    <dgm:pt modelId="{65D11EBB-ED6D-4B59-BED4-6BA0CB1AFE47}" type="sibTrans" cxnId="{21992A18-EFEA-4512-8E49-5F3336D5D07C}">
      <dgm:prSet/>
      <dgm:spPr/>
      <dgm:t>
        <a:bodyPr/>
        <a:lstStyle/>
        <a:p>
          <a:endParaRPr lang="en-GB"/>
        </a:p>
      </dgm:t>
    </dgm:pt>
    <dgm:pt modelId="{9394E96C-8068-4AF2-8C38-CB2A2639D8A5}" type="pres">
      <dgm:prSet presAssocID="{8CBEFE5E-3225-4904-9C33-2210C34BECBC}" presName="diagram" presStyleCnt="0">
        <dgm:presLayoutVars>
          <dgm:dir/>
          <dgm:resizeHandles val="exact"/>
        </dgm:presLayoutVars>
      </dgm:prSet>
      <dgm:spPr/>
    </dgm:pt>
    <dgm:pt modelId="{5DD6A339-D14C-4F60-93B8-032F20BF878F}" type="pres">
      <dgm:prSet presAssocID="{0C1B6A44-5F15-48AF-80EC-AF884ACD7163}" presName="node" presStyleLbl="node1" presStyleIdx="0" presStyleCnt="4">
        <dgm:presLayoutVars>
          <dgm:bulletEnabled val="1"/>
        </dgm:presLayoutVars>
      </dgm:prSet>
      <dgm:spPr/>
    </dgm:pt>
    <dgm:pt modelId="{45D0105A-0F3C-4AEC-B8F8-F46EAE8CB569}" type="pres">
      <dgm:prSet presAssocID="{B7800ECA-8A41-4864-B29F-0C16BBAF149F}" presName="sibTrans" presStyleCnt="0"/>
      <dgm:spPr/>
    </dgm:pt>
    <dgm:pt modelId="{C6BA90D7-6CFE-497E-AD66-72C67C45AF5E}" type="pres">
      <dgm:prSet presAssocID="{6C72391A-35D0-4717-99C6-260DC18B4270}" presName="node" presStyleLbl="node1" presStyleIdx="1" presStyleCnt="4">
        <dgm:presLayoutVars>
          <dgm:bulletEnabled val="1"/>
        </dgm:presLayoutVars>
      </dgm:prSet>
      <dgm:spPr/>
    </dgm:pt>
    <dgm:pt modelId="{3A45BF71-CCCE-4258-B37B-8746DEB2E4DD}" type="pres">
      <dgm:prSet presAssocID="{A470C78A-7765-4C55-913A-556C98C3467D}" presName="sibTrans" presStyleCnt="0"/>
      <dgm:spPr/>
    </dgm:pt>
    <dgm:pt modelId="{0A43AEA2-D22C-43CF-997E-34DC39EEDFBF}" type="pres">
      <dgm:prSet presAssocID="{FA02AF90-F63D-4AAE-9D16-9EE8455A0D51}" presName="node" presStyleLbl="node1" presStyleIdx="2" presStyleCnt="4">
        <dgm:presLayoutVars>
          <dgm:bulletEnabled val="1"/>
        </dgm:presLayoutVars>
      </dgm:prSet>
      <dgm:spPr/>
    </dgm:pt>
    <dgm:pt modelId="{C83EDF72-206C-4D32-B326-1873FE1AF1BF}" type="pres">
      <dgm:prSet presAssocID="{038B3966-4925-4050-987A-681ACD96B351}" presName="sibTrans" presStyleCnt="0"/>
      <dgm:spPr/>
    </dgm:pt>
    <dgm:pt modelId="{C2D731EE-5AA1-48F2-9862-AD954FDDAE66}" type="pres">
      <dgm:prSet presAssocID="{9612DE6E-0D55-4271-8B8C-7CED7E0E100B}" presName="node" presStyleLbl="node1" presStyleIdx="3" presStyleCnt="4">
        <dgm:presLayoutVars>
          <dgm:bulletEnabled val="1"/>
        </dgm:presLayoutVars>
      </dgm:prSet>
      <dgm:spPr/>
    </dgm:pt>
  </dgm:ptLst>
  <dgm:cxnLst>
    <dgm:cxn modelId="{BBAEDF04-F1A6-4DF6-8782-AAC4DB4B0443}" srcId="{8CBEFE5E-3225-4904-9C33-2210C34BECBC}" destId="{FA02AF90-F63D-4AAE-9D16-9EE8455A0D51}" srcOrd="2" destOrd="0" parTransId="{ED79B752-8544-4512-82BB-8082EFF7491E}" sibTransId="{038B3966-4925-4050-987A-681ACD96B351}"/>
    <dgm:cxn modelId="{11059512-6B12-46E7-83D5-2AF34A0D385B}" type="presOf" srcId="{8CBEFE5E-3225-4904-9C33-2210C34BECBC}" destId="{9394E96C-8068-4AF2-8C38-CB2A2639D8A5}" srcOrd="0" destOrd="0" presId="urn:microsoft.com/office/officeart/2005/8/layout/default"/>
    <dgm:cxn modelId="{21992A18-EFEA-4512-8E49-5F3336D5D07C}" srcId="{8CBEFE5E-3225-4904-9C33-2210C34BECBC}" destId="{9612DE6E-0D55-4271-8B8C-7CED7E0E100B}" srcOrd="3" destOrd="0" parTransId="{F411B2DF-B616-4CAA-A8A7-5A5664159732}" sibTransId="{65D11EBB-ED6D-4B59-BED4-6BA0CB1AFE47}"/>
    <dgm:cxn modelId="{77688520-47EC-4E19-A636-6B1663D27F05}" type="presOf" srcId="{0C1B6A44-5F15-48AF-80EC-AF884ACD7163}" destId="{5DD6A339-D14C-4F60-93B8-032F20BF878F}" srcOrd="0" destOrd="0" presId="urn:microsoft.com/office/officeart/2005/8/layout/default"/>
    <dgm:cxn modelId="{A7620839-0AC7-474B-B9AF-9ABC70A4815D}" type="presOf" srcId="{6C72391A-35D0-4717-99C6-260DC18B4270}" destId="{C6BA90D7-6CFE-497E-AD66-72C67C45AF5E}" srcOrd="0" destOrd="0" presId="urn:microsoft.com/office/officeart/2005/8/layout/default"/>
    <dgm:cxn modelId="{4AC77472-3984-4683-80CA-AF17C26C4D5E}" type="presOf" srcId="{FA02AF90-F63D-4AAE-9D16-9EE8455A0D51}" destId="{0A43AEA2-D22C-43CF-997E-34DC39EEDFBF}" srcOrd="0" destOrd="0" presId="urn:microsoft.com/office/officeart/2005/8/layout/default"/>
    <dgm:cxn modelId="{3E62287C-A6A0-444C-930C-279720651AC8}" type="presOf" srcId="{9612DE6E-0D55-4271-8B8C-7CED7E0E100B}" destId="{C2D731EE-5AA1-48F2-9862-AD954FDDAE66}" srcOrd="0" destOrd="0" presId="urn:microsoft.com/office/officeart/2005/8/layout/default"/>
    <dgm:cxn modelId="{D65724AC-5AE9-4989-ADDB-D5FFF7E9914B}" srcId="{8CBEFE5E-3225-4904-9C33-2210C34BECBC}" destId="{0C1B6A44-5F15-48AF-80EC-AF884ACD7163}" srcOrd="0" destOrd="0" parTransId="{8BAB11F1-9E2A-4F69-92D9-D8EBFB4A1225}" sibTransId="{B7800ECA-8A41-4864-B29F-0C16BBAF149F}"/>
    <dgm:cxn modelId="{B98C23E0-64ED-4989-BEA3-1F0DCC294727}" srcId="{8CBEFE5E-3225-4904-9C33-2210C34BECBC}" destId="{6C72391A-35D0-4717-99C6-260DC18B4270}" srcOrd="1" destOrd="0" parTransId="{7AB94CB5-52D0-493A-BC87-ABAA281D3C74}" sibTransId="{A470C78A-7765-4C55-913A-556C98C3467D}"/>
    <dgm:cxn modelId="{A82349E7-9586-42E6-9F4E-4C9439D429A5}" type="presParOf" srcId="{9394E96C-8068-4AF2-8C38-CB2A2639D8A5}" destId="{5DD6A339-D14C-4F60-93B8-032F20BF878F}" srcOrd="0" destOrd="0" presId="urn:microsoft.com/office/officeart/2005/8/layout/default"/>
    <dgm:cxn modelId="{7634C488-2E9E-4048-A8EB-36B631412560}" type="presParOf" srcId="{9394E96C-8068-4AF2-8C38-CB2A2639D8A5}" destId="{45D0105A-0F3C-4AEC-B8F8-F46EAE8CB569}" srcOrd="1" destOrd="0" presId="urn:microsoft.com/office/officeart/2005/8/layout/default"/>
    <dgm:cxn modelId="{1234D43D-E1CC-4EB6-A9A9-5C81BF35F36A}" type="presParOf" srcId="{9394E96C-8068-4AF2-8C38-CB2A2639D8A5}" destId="{C6BA90D7-6CFE-497E-AD66-72C67C45AF5E}" srcOrd="2" destOrd="0" presId="urn:microsoft.com/office/officeart/2005/8/layout/default"/>
    <dgm:cxn modelId="{6FE7CD22-4AB3-45D1-A815-F84FC71DDB65}" type="presParOf" srcId="{9394E96C-8068-4AF2-8C38-CB2A2639D8A5}" destId="{3A45BF71-CCCE-4258-B37B-8746DEB2E4DD}" srcOrd="3" destOrd="0" presId="urn:microsoft.com/office/officeart/2005/8/layout/default"/>
    <dgm:cxn modelId="{C7535A0E-40AD-47EA-8744-D0EAEA7F3122}" type="presParOf" srcId="{9394E96C-8068-4AF2-8C38-CB2A2639D8A5}" destId="{0A43AEA2-D22C-43CF-997E-34DC39EEDFBF}" srcOrd="4" destOrd="0" presId="urn:microsoft.com/office/officeart/2005/8/layout/default"/>
    <dgm:cxn modelId="{2BCE734F-37F2-4626-B8CF-8A83E7C5A262}" type="presParOf" srcId="{9394E96C-8068-4AF2-8C38-CB2A2639D8A5}" destId="{C83EDF72-206C-4D32-B326-1873FE1AF1BF}" srcOrd="5" destOrd="0" presId="urn:microsoft.com/office/officeart/2005/8/layout/default"/>
    <dgm:cxn modelId="{B940AC6B-0385-4C79-BC9A-B14F7B0C6370}" type="presParOf" srcId="{9394E96C-8068-4AF2-8C38-CB2A2639D8A5}" destId="{C2D731EE-5AA1-48F2-9862-AD954FDDAE66}"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D6A339-D14C-4F60-93B8-032F20BF878F}">
      <dsp:nvSpPr>
        <dsp:cNvPr id="0" name=""/>
        <dsp:cNvSpPr/>
      </dsp:nvSpPr>
      <dsp:spPr>
        <a:xfrm>
          <a:off x="1324028" y="1866"/>
          <a:ext cx="3922654" cy="235359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t" anchorCtr="0">
          <a:noAutofit/>
        </a:bodyPr>
        <a:lstStyle/>
        <a:p>
          <a:pPr marL="0" lvl="0" indent="0" algn="ctr" defTabSz="844550">
            <a:lnSpc>
              <a:spcPct val="90000"/>
            </a:lnSpc>
            <a:spcBef>
              <a:spcPct val="0"/>
            </a:spcBef>
            <a:spcAft>
              <a:spcPct val="35000"/>
            </a:spcAft>
            <a:buFont typeface="Arial" panose="020B0604020202020204" pitchFamily="34" charset="0"/>
            <a:buNone/>
          </a:pPr>
          <a:r>
            <a:rPr lang="en-GB" sz="1900" b="1" kern="1200" dirty="0">
              <a:solidFill>
                <a:schemeClr val="bg1"/>
              </a:solidFill>
            </a:rPr>
            <a:t>Digital Infrastructure</a:t>
          </a:r>
        </a:p>
        <a:p>
          <a:pPr marL="0" lvl="0" indent="0" algn="ctr" defTabSz="844550">
            <a:lnSpc>
              <a:spcPct val="90000"/>
            </a:lnSpc>
            <a:spcBef>
              <a:spcPct val="0"/>
            </a:spcBef>
            <a:spcAft>
              <a:spcPct val="35000"/>
            </a:spcAft>
            <a:buFont typeface="Arial" panose="020B0604020202020204" pitchFamily="34" charset="0"/>
            <a:buNone/>
          </a:pPr>
          <a:r>
            <a:rPr lang="en-GB" sz="1900" kern="1200" dirty="0">
              <a:solidFill>
                <a:schemeClr val="bg1"/>
              </a:solidFill>
            </a:rPr>
            <a:t>Do you have the data to support the training of AI tools?</a:t>
          </a:r>
        </a:p>
        <a:p>
          <a:pPr marL="0" lvl="0" indent="0" algn="ctr" defTabSz="844550">
            <a:lnSpc>
              <a:spcPct val="90000"/>
            </a:lnSpc>
            <a:spcBef>
              <a:spcPct val="0"/>
            </a:spcBef>
            <a:spcAft>
              <a:spcPct val="35000"/>
            </a:spcAft>
            <a:buFont typeface="Arial" panose="020B0604020202020204" pitchFamily="34" charset="0"/>
            <a:buNone/>
          </a:pPr>
          <a:r>
            <a:rPr lang="en-GB" sz="1900" kern="1200" dirty="0">
              <a:solidFill>
                <a:schemeClr val="bg1"/>
              </a:solidFill>
            </a:rPr>
            <a:t>Will the tool work if trained on data from other sources?</a:t>
          </a:r>
        </a:p>
        <a:p>
          <a:pPr marL="0" lvl="0" indent="0" algn="ctr" defTabSz="844550">
            <a:lnSpc>
              <a:spcPct val="90000"/>
            </a:lnSpc>
            <a:spcBef>
              <a:spcPct val="0"/>
            </a:spcBef>
            <a:spcAft>
              <a:spcPct val="35000"/>
            </a:spcAft>
            <a:buFont typeface="Arial" panose="020B0604020202020204" pitchFamily="34" charset="0"/>
            <a:buNone/>
          </a:pPr>
          <a:r>
            <a:rPr lang="en-GB" sz="1900" kern="1200" dirty="0">
              <a:solidFill>
                <a:schemeClr val="bg1"/>
              </a:solidFill>
            </a:rPr>
            <a:t>Do you have the IT infrastructure to support such tools?</a:t>
          </a:r>
        </a:p>
      </dsp:txBody>
      <dsp:txXfrm>
        <a:off x="1324028" y="1866"/>
        <a:ext cx="3922654" cy="2353592"/>
      </dsp:txXfrm>
    </dsp:sp>
    <dsp:sp modelId="{C6BA90D7-6CFE-497E-AD66-72C67C45AF5E}">
      <dsp:nvSpPr>
        <dsp:cNvPr id="0" name=""/>
        <dsp:cNvSpPr/>
      </dsp:nvSpPr>
      <dsp:spPr>
        <a:xfrm>
          <a:off x="5638948" y="1866"/>
          <a:ext cx="3922654" cy="235359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t" anchorCtr="0">
          <a:noAutofit/>
        </a:bodyPr>
        <a:lstStyle/>
        <a:p>
          <a:pPr marL="0" lvl="0" indent="0" algn="ctr" defTabSz="844550">
            <a:lnSpc>
              <a:spcPct val="90000"/>
            </a:lnSpc>
            <a:spcBef>
              <a:spcPct val="0"/>
            </a:spcBef>
            <a:spcAft>
              <a:spcPct val="35000"/>
            </a:spcAft>
            <a:buFont typeface="Arial" panose="020B0604020202020204" pitchFamily="34" charset="0"/>
            <a:buNone/>
          </a:pPr>
          <a:r>
            <a:rPr lang="en-GB" sz="1900" b="1" kern="1200" dirty="0">
              <a:solidFill>
                <a:schemeClr val="bg1"/>
              </a:solidFill>
            </a:rPr>
            <a:t>Workforce considerations</a:t>
          </a:r>
        </a:p>
        <a:p>
          <a:pPr marL="0" lvl="0" indent="0" algn="ctr" defTabSz="844550">
            <a:lnSpc>
              <a:spcPct val="90000"/>
            </a:lnSpc>
            <a:spcBef>
              <a:spcPct val="0"/>
            </a:spcBef>
            <a:spcAft>
              <a:spcPct val="35000"/>
            </a:spcAft>
            <a:buFont typeface="Arial" panose="020B0604020202020204" pitchFamily="34" charset="0"/>
            <a:buNone/>
          </a:pPr>
          <a:r>
            <a:rPr lang="en-GB" sz="1900" kern="1200" dirty="0">
              <a:solidFill>
                <a:schemeClr val="bg1"/>
              </a:solidFill>
            </a:rPr>
            <a:t>Is there sufficient IT literacy to implement the AI tools?</a:t>
          </a:r>
        </a:p>
        <a:p>
          <a:pPr marL="0" lvl="0" indent="0" algn="ctr" defTabSz="844550">
            <a:lnSpc>
              <a:spcPct val="90000"/>
            </a:lnSpc>
            <a:spcBef>
              <a:spcPct val="0"/>
            </a:spcBef>
            <a:spcAft>
              <a:spcPct val="35000"/>
            </a:spcAft>
            <a:buFont typeface="Arial" panose="020B0604020202020204" pitchFamily="34" charset="0"/>
            <a:buNone/>
          </a:pPr>
          <a:r>
            <a:rPr lang="en-GB" sz="1900" kern="1200" dirty="0">
              <a:solidFill>
                <a:schemeClr val="bg1"/>
              </a:solidFill>
            </a:rPr>
            <a:t>Can they be trained?</a:t>
          </a:r>
        </a:p>
        <a:p>
          <a:pPr marL="0" lvl="0" indent="0" algn="ctr" defTabSz="844550">
            <a:lnSpc>
              <a:spcPct val="90000"/>
            </a:lnSpc>
            <a:spcBef>
              <a:spcPct val="0"/>
            </a:spcBef>
            <a:spcAft>
              <a:spcPct val="35000"/>
            </a:spcAft>
            <a:buFont typeface="Arial" panose="020B0604020202020204" pitchFamily="34" charset="0"/>
            <a:buNone/>
          </a:pPr>
          <a:r>
            <a:rPr lang="en-GB" sz="1900" kern="1200" dirty="0">
              <a:solidFill>
                <a:schemeClr val="bg1"/>
              </a:solidFill>
            </a:rPr>
            <a:t>Does the tool improve their workflows, or is it burdensome? </a:t>
          </a:r>
        </a:p>
      </dsp:txBody>
      <dsp:txXfrm>
        <a:off x="5638948" y="1866"/>
        <a:ext cx="3922654" cy="2353592"/>
      </dsp:txXfrm>
    </dsp:sp>
    <dsp:sp modelId="{0A43AEA2-D22C-43CF-997E-34DC39EEDFBF}">
      <dsp:nvSpPr>
        <dsp:cNvPr id="0" name=""/>
        <dsp:cNvSpPr/>
      </dsp:nvSpPr>
      <dsp:spPr>
        <a:xfrm>
          <a:off x="1324028" y="2747724"/>
          <a:ext cx="3922654" cy="235359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t" anchorCtr="0">
          <a:noAutofit/>
        </a:bodyPr>
        <a:lstStyle/>
        <a:p>
          <a:pPr marL="0" lvl="0" indent="0" algn="ctr" defTabSz="844550">
            <a:lnSpc>
              <a:spcPct val="90000"/>
            </a:lnSpc>
            <a:spcBef>
              <a:spcPct val="0"/>
            </a:spcBef>
            <a:spcAft>
              <a:spcPct val="35000"/>
            </a:spcAft>
            <a:buNone/>
          </a:pPr>
          <a:r>
            <a:rPr lang="en-GB" sz="1900" b="1" kern="1200" dirty="0"/>
            <a:t>Patient considerations</a:t>
          </a:r>
        </a:p>
        <a:p>
          <a:pPr marL="0" lvl="0" indent="0" algn="ctr" defTabSz="844550">
            <a:lnSpc>
              <a:spcPct val="90000"/>
            </a:lnSpc>
            <a:spcBef>
              <a:spcPct val="0"/>
            </a:spcBef>
            <a:spcAft>
              <a:spcPct val="35000"/>
            </a:spcAft>
            <a:buNone/>
          </a:pPr>
          <a:r>
            <a:rPr lang="en-GB" sz="1900" b="0" kern="1200" dirty="0"/>
            <a:t>Do patients trust the tools?</a:t>
          </a:r>
        </a:p>
        <a:p>
          <a:pPr marL="0" lvl="0" indent="0" algn="ctr" defTabSz="844550">
            <a:lnSpc>
              <a:spcPct val="90000"/>
            </a:lnSpc>
            <a:spcBef>
              <a:spcPct val="0"/>
            </a:spcBef>
            <a:spcAft>
              <a:spcPct val="35000"/>
            </a:spcAft>
            <a:buNone/>
          </a:pPr>
          <a:r>
            <a:rPr lang="en-GB" sz="1900" b="0" kern="1200" dirty="0"/>
            <a:t>Can patients access the tools?</a:t>
          </a:r>
        </a:p>
        <a:p>
          <a:pPr marL="0" lvl="0" indent="0" algn="ctr" defTabSz="844550">
            <a:lnSpc>
              <a:spcPct val="90000"/>
            </a:lnSpc>
            <a:spcBef>
              <a:spcPct val="0"/>
            </a:spcBef>
            <a:spcAft>
              <a:spcPct val="35000"/>
            </a:spcAft>
            <a:buNone/>
          </a:pPr>
          <a:r>
            <a:rPr lang="en-GB" sz="1900" b="0" kern="1200" dirty="0"/>
            <a:t>How is patient data used?</a:t>
          </a:r>
        </a:p>
        <a:p>
          <a:pPr marL="0" lvl="0" indent="0" algn="ctr" defTabSz="844550">
            <a:lnSpc>
              <a:spcPct val="90000"/>
            </a:lnSpc>
            <a:spcBef>
              <a:spcPct val="0"/>
            </a:spcBef>
            <a:spcAft>
              <a:spcPct val="35000"/>
            </a:spcAft>
            <a:buNone/>
          </a:pPr>
          <a:endParaRPr lang="en-GB" sz="1900" b="0" kern="1200" dirty="0"/>
        </a:p>
        <a:p>
          <a:pPr marL="0" lvl="0" indent="0" algn="ctr" defTabSz="844550">
            <a:lnSpc>
              <a:spcPct val="90000"/>
            </a:lnSpc>
            <a:spcBef>
              <a:spcPct val="0"/>
            </a:spcBef>
            <a:spcAft>
              <a:spcPct val="35000"/>
            </a:spcAft>
            <a:buNone/>
          </a:pPr>
          <a:r>
            <a:rPr lang="en-GB" sz="1900" b="1" kern="1200" dirty="0"/>
            <a:t> </a:t>
          </a:r>
        </a:p>
      </dsp:txBody>
      <dsp:txXfrm>
        <a:off x="1324028" y="2747724"/>
        <a:ext cx="3922654" cy="2353592"/>
      </dsp:txXfrm>
    </dsp:sp>
    <dsp:sp modelId="{C2D731EE-5AA1-48F2-9862-AD954FDDAE66}">
      <dsp:nvSpPr>
        <dsp:cNvPr id="0" name=""/>
        <dsp:cNvSpPr/>
      </dsp:nvSpPr>
      <dsp:spPr>
        <a:xfrm>
          <a:off x="5638948" y="2747724"/>
          <a:ext cx="3922654" cy="235359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t" anchorCtr="0">
          <a:noAutofit/>
        </a:bodyPr>
        <a:lstStyle/>
        <a:p>
          <a:pPr marL="0" lvl="0" indent="0" algn="ctr" defTabSz="844550">
            <a:lnSpc>
              <a:spcPct val="90000"/>
            </a:lnSpc>
            <a:spcBef>
              <a:spcPct val="0"/>
            </a:spcBef>
            <a:spcAft>
              <a:spcPct val="35000"/>
            </a:spcAft>
            <a:buNone/>
          </a:pPr>
          <a:r>
            <a:rPr lang="en-GB" sz="1900" b="1" kern="1200" dirty="0"/>
            <a:t>Health Outcomes and </a:t>
          </a:r>
          <a:br>
            <a:rPr lang="en-GB" sz="1900" b="1" kern="1200" dirty="0"/>
          </a:br>
          <a:r>
            <a:rPr lang="en-GB" sz="1900" b="1" kern="1200" dirty="0"/>
            <a:t>Cost Effectiveness</a:t>
          </a:r>
        </a:p>
        <a:p>
          <a:pPr marL="0" lvl="0" indent="0" algn="ctr" defTabSz="844550">
            <a:lnSpc>
              <a:spcPct val="90000"/>
            </a:lnSpc>
            <a:spcBef>
              <a:spcPct val="0"/>
            </a:spcBef>
            <a:spcAft>
              <a:spcPct val="35000"/>
            </a:spcAft>
            <a:buNone/>
          </a:pPr>
          <a:r>
            <a:rPr lang="en-GB" sz="1900" b="0" kern="1200" dirty="0"/>
            <a:t>Does it improve clinical outcomes?</a:t>
          </a:r>
        </a:p>
        <a:p>
          <a:pPr marL="0" lvl="0" indent="0" algn="ctr" defTabSz="844550">
            <a:lnSpc>
              <a:spcPct val="90000"/>
            </a:lnSpc>
            <a:spcBef>
              <a:spcPct val="0"/>
            </a:spcBef>
            <a:spcAft>
              <a:spcPct val="35000"/>
            </a:spcAft>
            <a:buNone/>
          </a:pPr>
          <a:r>
            <a:rPr lang="en-GB" sz="1900" b="0" kern="1200" dirty="0"/>
            <a:t>Is it cost effective, vs other potential investments?</a:t>
          </a:r>
        </a:p>
        <a:p>
          <a:pPr marL="0" lvl="0" indent="0" algn="ctr" defTabSz="844550">
            <a:lnSpc>
              <a:spcPct val="90000"/>
            </a:lnSpc>
            <a:spcBef>
              <a:spcPct val="0"/>
            </a:spcBef>
            <a:spcAft>
              <a:spcPct val="35000"/>
            </a:spcAft>
            <a:buNone/>
          </a:pPr>
          <a:r>
            <a:rPr lang="en-GB" sz="1900" b="0" kern="1200" dirty="0"/>
            <a:t>Can it be sustainably funded?</a:t>
          </a:r>
        </a:p>
      </dsp:txBody>
      <dsp:txXfrm>
        <a:off x="5638948" y="2747724"/>
        <a:ext cx="3922654" cy="23535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D6A339-D14C-4F60-93B8-032F20BF878F}">
      <dsp:nvSpPr>
        <dsp:cNvPr id="0" name=""/>
        <dsp:cNvSpPr/>
      </dsp:nvSpPr>
      <dsp:spPr>
        <a:xfrm>
          <a:off x="1324028" y="1866"/>
          <a:ext cx="3922654" cy="235359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GB" sz="2000" b="1" kern="1200" dirty="0">
              <a:solidFill>
                <a:schemeClr val="bg1"/>
              </a:solidFill>
            </a:rPr>
            <a:t>Digital Infrastructure</a:t>
          </a:r>
        </a:p>
        <a:p>
          <a:pPr marL="0" lvl="0" indent="0" algn="ctr" defTabSz="889000">
            <a:lnSpc>
              <a:spcPct val="90000"/>
            </a:lnSpc>
            <a:spcBef>
              <a:spcPct val="0"/>
            </a:spcBef>
            <a:spcAft>
              <a:spcPct val="35000"/>
            </a:spcAft>
            <a:buFont typeface="Arial" panose="020B0604020202020204" pitchFamily="34" charset="0"/>
            <a:buNone/>
          </a:pPr>
          <a:r>
            <a:rPr lang="en-GB" sz="2000" kern="1200" dirty="0">
              <a:solidFill>
                <a:schemeClr val="bg1"/>
              </a:solidFill>
            </a:rPr>
            <a:t>Projects to develop datasets in LMICs</a:t>
          </a:r>
        </a:p>
        <a:p>
          <a:pPr marL="0" lvl="0" indent="0" algn="ctr" defTabSz="889000">
            <a:lnSpc>
              <a:spcPct val="90000"/>
            </a:lnSpc>
            <a:spcBef>
              <a:spcPct val="0"/>
            </a:spcBef>
            <a:spcAft>
              <a:spcPct val="35000"/>
            </a:spcAft>
            <a:buFont typeface="Arial" panose="020B0604020202020204" pitchFamily="34" charset="0"/>
            <a:buNone/>
          </a:pPr>
          <a:r>
            <a:rPr lang="en-GB" sz="2000" kern="1200" dirty="0">
              <a:solidFill>
                <a:schemeClr val="bg1"/>
              </a:solidFill>
            </a:rPr>
            <a:t>Cloud computing and equipment</a:t>
          </a:r>
        </a:p>
        <a:p>
          <a:pPr marL="0" lvl="0" indent="0" algn="ctr" defTabSz="889000">
            <a:lnSpc>
              <a:spcPct val="90000"/>
            </a:lnSpc>
            <a:spcBef>
              <a:spcPct val="0"/>
            </a:spcBef>
            <a:spcAft>
              <a:spcPct val="35000"/>
            </a:spcAft>
            <a:buFont typeface="Arial" panose="020B0604020202020204" pitchFamily="34" charset="0"/>
            <a:buNone/>
          </a:pPr>
          <a:r>
            <a:rPr lang="en-GB" sz="2000" kern="1200" dirty="0">
              <a:solidFill>
                <a:schemeClr val="bg1"/>
              </a:solidFill>
            </a:rPr>
            <a:t>Leveraging existing IT infrastructure e.g. mobile phones</a:t>
          </a:r>
        </a:p>
      </dsp:txBody>
      <dsp:txXfrm>
        <a:off x="1324028" y="1866"/>
        <a:ext cx="3922654" cy="2353592"/>
      </dsp:txXfrm>
    </dsp:sp>
    <dsp:sp modelId="{C6BA90D7-6CFE-497E-AD66-72C67C45AF5E}">
      <dsp:nvSpPr>
        <dsp:cNvPr id="0" name=""/>
        <dsp:cNvSpPr/>
      </dsp:nvSpPr>
      <dsp:spPr>
        <a:xfrm>
          <a:off x="5638948" y="1866"/>
          <a:ext cx="3922654" cy="235359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GB" sz="2000" b="1" kern="1200" dirty="0">
              <a:solidFill>
                <a:schemeClr val="bg1"/>
              </a:solidFill>
            </a:rPr>
            <a:t>Workforce considerations</a:t>
          </a:r>
        </a:p>
        <a:p>
          <a:pPr marL="0" lvl="0" indent="0" algn="ctr" defTabSz="889000">
            <a:lnSpc>
              <a:spcPct val="90000"/>
            </a:lnSpc>
            <a:spcBef>
              <a:spcPct val="0"/>
            </a:spcBef>
            <a:spcAft>
              <a:spcPct val="35000"/>
            </a:spcAft>
            <a:buFont typeface="Arial" panose="020B0604020202020204" pitchFamily="34" charset="0"/>
            <a:buNone/>
          </a:pPr>
          <a:r>
            <a:rPr lang="en-GB" sz="2000" kern="1200" dirty="0">
              <a:solidFill>
                <a:schemeClr val="bg1"/>
              </a:solidFill>
            </a:rPr>
            <a:t>Workforce training</a:t>
          </a:r>
        </a:p>
        <a:p>
          <a:pPr marL="0" lvl="0" indent="0" algn="ctr" defTabSz="889000">
            <a:lnSpc>
              <a:spcPct val="90000"/>
            </a:lnSpc>
            <a:spcBef>
              <a:spcPct val="0"/>
            </a:spcBef>
            <a:spcAft>
              <a:spcPct val="35000"/>
            </a:spcAft>
            <a:buFont typeface="Arial" panose="020B0604020202020204" pitchFamily="34" charset="0"/>
            <a:buNone/>
          </a:pPr>
          <a:r>
            <a:rPr lang="en-GB" sz="2000" kern="1200" dirty="0">
              <a:solidFill>
                <a:schemeClr val="bg1"/>
              </a:solidFill>
            </a:rPr>
            <a:t>Involving workforce in development, to maximise potential</a:t>
          </a:r>
        </a:p>
        <a:p>
          <a:pPr marL="0" lvl="0" indent="0" algn="ctr" defTabSz="889000">
            <a:lnSpc>
              <a:spcPct val="90000"/>
            </a:lnSpc>
            <a:spcBef>
              <a:spcPct val="0"/>
            </a:spcBef>
            <a:spcAft>
              <a:spcPct val="35000"/>
            </a:spcAft>
            <a:buFont typeface="Arial" panose="020B0604020202020204" pitchFamily="34" charset="0"/>
            <a:buNone/>
          </a:pPr>
          <a:r>
            <a:rPr lang="en-GB" sz="2000" kern="1200" dirty="0">
              <a:solidFill>
                <a:schemeClr val="bg1"/>
              </a:solidFill>
            </a:rPr>
            <a:t>Identify areas where AI tools may be most useful</a:t>
          </a:r>
        </a:p>
      </dsp:txBody>
      <dsp:txXfrm>
        <a:off x="5638948" y="1866"/>
        <a:ext cx="3922654" cy="2353592"/>
      </dsp:txXfrm>
    </dsp:sp>
    <dsp:sp modelId="{0A43AEA2-D22C-43CF-997E-34DC39EEDFBF}">
      <dsp:nvSpPr>
        <dsp:cNvPr id="0" name=""/>
        <dsp:cNvSpPr/>
      </dsp:nvSpPr>
      <dsp:spPr>
        <a:xfrm>
          <a:off x="1324028" y="2747724"/>
          <a:ext cx="3922654" cy="235359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marL="0" lvl="0" indent="0" algn="ctr" defTabSz="889000">
            <a:lnSpc>
              <a:spcPct val="90000"/>
            </a:lnSpc>
            <a:spcBef>
              <a:spcPct val="0"/>
            </a:spcBef>
            <a:spcAft>
              <a:spcPct val="35000"/>
            </a:spcAft>
            <a:buNone/>
          </a:pPr>
          <a:r>
            <a:rPr lang="en-GB" sz="2000" b="1" kern="1200" dirty="0"/>
            <a:t>Patient considerations</a:t>
          </a:r>
        </a:p>
        <a:p>
          <a:pPr marL="0" lvl="0" indent="0" algn="ctr" defTabSz="889000">
            <a:lnSpc>
              <a:spcPct val="90000"/>
            </a:lnSpc>
            <a:spcBef>
              <a:spcPct val="0"/>
            </a:spcBef>
            <a:spcAft>
              <a:spcPct val="35000"/>
            </a:spcAft>
            <a:buNone/>
          </a:pPr>
          <a:r>
            <a:rPr lang="en-GB" sz="2000" b="0" kern="1200" dirty="0"/>
            <a:t>Public engagement, gain understanding of concerns</a:t>
          </a:r>
        </a:p>
        <a:p>
          <a:pPr marL="0" lvl="0" indent="0" algn="ctr" defTabSz="889000">
            <a:lnSpc>
              <a:spcPct val="90000"/>
            </a:lnSpc>
            <a:spcBef>
              <a:spcPct val="0"/>
            </a:spcBef>
            <a:spcAft>
              <a:spcPct val="35000"/>
            </a:spcAft>
            <a:buNone/>
          </a:pPr>
          <a:endParaRPr lang="en-GB" sz="2000" b="0" kern="1200" dirty="0"/>
        </a:p>
        <a:p>
          <a:pPr marL="0" lvl="0" indent="0" algn="ctr" defTabSz="889000">
            <a:lnSpc>
              <a:spcPct val="90000"/>
            </a:lnSpc>
            <a:spcBef>
              <a:spcPct val="0"/>
            </a:spcBef>
            <a:spcAft>
              <a:spcPct val="35000"/>
            </a:spcAft>
            <a:buNone/>
          </a:pPr>
          <a:endParaRPr lang="en-GB" sz="2000" b="0" kern="1200" dirty="0"/>
        </a:p>
        <a:p>
          <a:pPr marL="0" lvl="0" indent="0" algn="ctr" defTabSz="889000">
            <a:lnSpc>
              <a:spcPct val="90000"/>
            </a:lnSpc>
            <a:spcBef>
              <a:spcPct val="0"/>
            </a:spcBef>
            <a:spcAft>
              <a:spcPct val="35000"/>
            </a:spcAft>
            <a:buNone/>
          </a:pPr>
          <a:r>
            <a:rPr lang="en-GB" sz="2000" b="1" kern="1200" dirty="0"/>
            <a:t> </a:t>
          </a:r>
        </a:p>
      </dsp:txBody>
      <dsp:txXfrm>
        <a:off x="1324028" y="2747724"/>
        <a:ext cx="3922654" cy="2353592"/>
      </dsp:txXfrm>
    </dsp:sp>
    <dsp:sp modelId="{C2D731EE-5AA1-48F2-9862-AD954FDDAE66}">
      <dsp:nvSpPr>
        <dsp:cNvPr id="0" name=""/>
        <dsp:cNvSpPr/>
      </dsp:nvSpPr>
      <dsp:spPr>
        <a:xfrm>
          <a:off x="5638948" y="2747724"/>
          <a:ext cx="3922654" cy="235359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marL="0" lvl="0" indent="0" algn="ctr" defTabSz="889000">
            <a:lnSpc>
              <a:spcPct val="90000"/>
            </a:lnSpc>
            <a:spcBef>
              <a:spcPct val="0"/>
            </a:spcBef>
            <a:spcAft>
              <a:spcPct val="35000"/>
            </a:spcAft>
            <a:buNone/>
          </a:pPr>
          <a:r>
            <a:rPr lang="en-GB" sz="2000" b="1" kern="1200" dirty="0"/>
            <a:t>Other opportunities</a:t>
          </a:r>
        </a:p>
        <a:p>
          <a:pPr marL="0" lvl="0" indent="0" algn="ctr" defTabSz="889000">
            <a:lnSpc>
              <a:spcPct val="90000"/>
            </a:lnSpc>
            <a:spcBef>
              <a:spcPct val="0"/>
            </a:spcBef>
            <a:spcAft>
              <a:spcPct val="35000"/>
            </a:spcAft>
            <a:buNone/>
          </a:pPr>
          <a:r>
            <a:rPr lang="en-GB" sz="2000" b="0" kern="1200" dirty="0"/>
            <a:t>Expanding IT infrastructure investment can lead to cost-savings elsewhere</a:t>
          </a:r>
        </a:p>
        <a:p>
          <a:pPr marL="0" lvl="0" indent="0" algn="ctr" defTabSz="889000">
            <a:lnSpc>
              <a:spcPct val="90000"/>
            </a:lnSpc>
            <a:spcBef>
              <a:spcPct val="0"/>
            </a:spcBef>
            <a:spcAft>
              <a:spcPct val="35000"/>
            </a:spcAft>
            <a:buNone/>
          </a:pPr>
          <a:r>
            <a:rPr lang="en-GB" sz="2000" b="0" kern="1200" dirty="0"/>
            <a:t>Scope for partnerships with research institutes and private sector</a:t>
          </a:r>
        </a:p>
      </dsp:txBody>
      <dsp:txXfrm>
        <a:off x="5638948" y="2747724"/>
        <a:ext cx="3922654" cy="235359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38C5BE-9BD1-49FC-838E-49599207D466}" type="datetimeFigureOut">
              <a:rPr lang="en-GB" smtClean="0"/>
              <a:t>17/09/2024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874C5E8-2AF3-49FD-9E39-50122889BB47}" type="slidenum">
              <a:rPr lang="en-GB" smtClean="0"/>
              <a:t>‹#›</a:t>
            </a:fld>
            <a:endParaRPr lang="en-GB"/>
          </a:p>
        </p:txBody>
      </p:sp>
    </p:spTree>
    <p:extLst>
      <p:ext uri="{BB962C8B-B14F-4D97-AF65-F5344CB8AC3E}">
        <p14:creationId xmlns:p14="http://schemas.microsoft.com/office/powerpoint/2010/main" val="30487021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874C5E8-2AF3-49FD-9E39-50122889BB47}" type="slidenum">
              <a:rPr lang="en-GB" smtClean="0"/>
              <a:t>1</a:t>
            </a:fld>
            <a:endParaRPr lang="en-GB"/>
          </a:p>
        </p:txBody>
      </p:sp>
    </p:spTree>
    <p:extLst>
      <p:ext uri="{BB962C8B-B14F-4D97-AF65-F5344CB8AC3E}">
        <p14:creationId xmlns:p14="http://schemas.microsoft.com/office/powerpoint/2010/main" val="7412871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Example, I asked ChatGPT to generate an image of an AI doctor. Plot line of panto</a:t>
            </a:r>
          </a:p>
          <a:p>
            <a:endParaRPr lang="en-GB" dirty="0"/>
          </a:p>
          <a:p>
            <a:r>
              <a:rPr lang="en-GB" dirty="0"/>
              <a:t>App – likely a scam app that doesn’t work, but there are real examples out there</a:t>
            </a:r>
          </a:p>
        </p:txBody>
      </p:sp>
      <p:sp>
        <p:nvSpPr>
          <p:cNvPr id="4" name="Slide Number Placeholder 3"/>
          <p:cNvSpPr>
            <a:spLocks noGrp="1"/>
          </p:cNvSpPr>
          <p:nvPr>
            <p:ph type="sldNum" sz="quarter" idx="5"/>
          </p:nvPr>
        </p:nvSpPr>
        <p:spPr/>
        <p:txBody>
          <a:bodyPr/>
          <a:lstStyle/>
          <a:p>
            <a:fld id="{D874C5E8-2AF3-49FD-9E39-50122889BB47}" type="slidenum">
              <a:rPr lang="en-GB" smtClean="0"/>
              <a:t>2</a:t>
            </a:fld>
            <a:endParaRPr lang="en-GB"/>
          </a:p>
        </p:txBody>
      </p:sp>
    </p:spTree>
    <p:extLst>
      <p:ext uri="{BB962C8B-B14F-4D97-AF65-F5344CB8AC3E}">
        <p14:creationId xmlns:p14="http://schemas.microsoft.com/office/powerpoint/2010/main" val="20115041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Example, I asked ChatGPT to generate an image of an AI doctor. Plot line of panto</a:t>
            </a:r>
          </a:p>
          <a:p>
            <a:endParaRPr lang="en-GB" dirty="0"/>
          </a:p>
          <a:p>
            <a:r>
              <a:rPr lang="en-GB" dirty="0"/>
              <a:t>App – likely a scam app that doesn’t work, but there are real examples out there</a:t>
            </a:r>
          </a:p>
        </p:txBody>
      </p:sp>
      <p:sp>
        <p:nvSpPr>
          <p:cNvPr id="4" name="Slide Number Placeholder 3"/>
          <p:cNvSpPr>
            <a:spLocks noGrp="1"/>
          </p:cNvSpPr>
          <p:nvPr>
            <p:ph type="sldNum" sz="quarter" idx="5"/>
          </p:nvPr>
        </p:nvSpPr>
        <p:spPr/>
        <p:txBody>
          <a:bodyPr/>
          <a:lstStyle/>
          <a:p>
            <a:fld id="{D874C5E8-2AF3-49FD-9E39-50122889BB47}" type="slidenum">
              <a:rPr lang="en-GB" smtClean="0"/>
              <a:t>3</a:t>
            </a:fld>
            <a:endParaRPr lang="en-GB"/>
          </a:p>
        </p:txBody>
      </p:sp>
    </p:spTree>
    <p:extLst>
      <p:ext uri="{BB962C8B-B14F-4D97-AF65-F5344CB8AC3E}">
        <p14:creationId xmlns:p14="http://schemas.microsoft.com/office/powerpoint/2010/main" val="20305614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Example, I asked ChatGPT to generate an image of an AI doctor. Plot line of panto</a:t>
            </a:r>
          </a:p>
          <a:p>
            <a:endParaRPr lang="en-GB" dirty="0"/>
          </a:p>
          <a:p>
            <a:r>
              <a:rPr lang="en-GB" dirty="0"/>
              <a:t>App – likely a scam app that doesn’t work, but there are real examples out there</a:t>
            </a:r>
          </a:p>
        </p:txBody>
      </p:sp>
      <p:sp>
        <p:nvSpPr>
          <p:cNvPr id="4" name="Slide Number Placeholder 3"/>
          <p:cNvSpPr>
            <a:spLocks noGrp="1"/>
          </p:cNvSpPr>
          <p:nvPr>
            <p:ph type="sldNum" sz="quarter" idx="5"/>
          </p:nvPr>
        </p:nvSpPr>
        <p:spPr/>
        <p:txBody>
          <a:bodyPr/>
          <a:lstStyle/>
          <a:p>
            <a:fld id="{D874C5E8-2AF3-49FD-9E39-50122889BB47}" type="slidenum">
              <a:rPr lang="en-GB" smtClean="0"/>
              <a:t>4</a:t>
            </a:fld>
            <a:endParaRPr lang="en-GB"/>
          </a:p>
        </p:txBody>
      </p:sp>
    </p:spTree>
    <p:extLst>
      <p:ext uri="{BB962C8B-B14F-4D97-AF65-F5344CB8AC3E}">
        <p14:creationId xmlns:p14="http://schemas.microsoft.com/office/powerpoint/2010/main" val="2147665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Concordance -  AI found and labelled things that physicians would agree with (breast cancer lumps, segmented body parts of CT, TB on chest </a:t>
            </a:r>
            <a:r>
              <a:rPr lang="en-GB" dirty="0" err="1"/>
              <a:t>Xrays</a:t>
            </a:r>
            <a:r>
              <a:rPr lang="en-GB" dirty="0"/>
              <a:t>)</a:t>
            </a:r>
          </a:p>
        </p:txBody>
      </p:sp>
      <p:sp>
        <p:nvSpPr>
          <p:cNvPr id="4" name="Slide Number Placeholder 3"/>
          <p:cNvSpPr>
            <a:spLocks noGrp="1"/>
          </p:cNvSpPr>
          <p:nvPr>
            <p:ph type="sldNum" sz="quarter" idx="5"/>
          </p:nvPr>
        </p:nvSpPr>
        <p:spPr/>
        <p:txBody>
          <a:bodyPr/>
          <a:lstStyle/>
          <a:p>
            <a:fld id="{D874C5E8-2AF3-49FD-9E39-50122889BB47}" type="slidenum">
              <a:rPr lang="en-GB" smtClean="0"/>
              <a:t>5</a:t>
            </a:fld>
            <a:endParaRPr lang="en-GB"/>
          </a:p>
        </p:txBody>
      </p:sp>
    </p:spTree>
    <p:extLst>
      <p:ext uri="{BB962C8B-B14F-4D97-AF65-F5344CB8AC3E}">
        <p14:creationId xmlns:p14="http://schemas.microsoft.com/office/powerpoint/2010/main" val="13525905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I think a lot of the superficial discussion is about substitution of healthcare workers</a:t>
            </a:r>
          </a:p>
        </p:txBody>
      </p:sp>
      <p:sp>
        <p:nvSpPr>
          <p:cNvPr id="4" name="Slide Number Placeholder 3"/>
          <p:cNvSpPr>
            <a:spLocks noGrp="1"/>
          </p:cNvSpPr>
          <p:nvPr>
            <p:ph type="sldNum" sz="quarter" idx="5"/>
          </p:nvPr>
        </p:nvSpPr>
        <p:spPr/>
        <p:txBody>
          <a:bodyPr/>
          <a:lstStyle/>
          <a:p>
            <a:fld id="{D874C5E8-2AF3-49FD-9E39-50122889BB47}" type="slidenum">
              <a:rPr lang="en-GB" smtClean="0"/>
              <a:t>6</a:t>
            </a:fld>
            <a:endParaRPr lang="en-GB"/>
          </a:p>
        </p:txBody>
      </p:sp>
    </p:spTree>
    <p:extLst>
      <p:ext uri="{BB962C8B-B14F-4D97-AF65-F5344CB8AC3E}">
        <p14:creationId xmlns:p14="http://schemas.microsoft.com/office/powerpoint/2010/main" val="13028472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Note these are all healthcare augmenting and complimentary to existing work-force as ‘assistants’</a:t>
            </a:r>
          </a:p>
        </p:txBody>
      </p:sp>
      <p:sp>
        <p:nvSpPr>
          <p:cNvPr id="4" name="Slide Number Placeholder 3"/>
          <p:cNvSpPr>
            <a:spLocks noGrp="1"/>
          </p:cNvSpPr>
          <p:nvPr>
            <p:ph type="sldNum" sz="quarter" idx="5"/>
          </p:nvPr>
        </p:nvSpPr>
        <p:spPr/>
        <p:txBody>
          <a:bodyPr/>
          <a:lstStyle/>
          <a:p>
            <a:fld id="{D874C5E8-2AF3-49FD-9E39-50122889BB47}" type="slidenum">
              <a:rPr lang="en-GB" smtClean="0"/>
              <a:t>7</a:t>
            </a:fld>
            <a:endParaRPr lang="en-GB"/>
          </a:p>
        </p:txBody>
      </p:sp>
    </p:spTree>
    <p:extLst>
      <p:ext uri="{BB962C8B-B14F-4D97-AF65-F5344CB8AC3E}">
        <p14:creationId xmlns:p14="http://schemas.microsoft.com/office/powerpoint/2010/main" val="21389618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Bluedot</a:t>
            </a:r>
            <a:r>
              <a:rPr lang="en-GB" dirty="0"/>
              <a:t> = infectious disease outbreak detector and </a:t>
            </a:r>
            <a:r>
              <a:rPr lang="en-GB" b="1" dirty="0"/>
              <a:t>predictor</a:t>
            </a:r>
            <a:r>
              <a:rPr lang="en-GB" dirty="0"/>
              <a:t>, used by ASEAN countries</a:t>
            </a:r>
          </a:p>
          <a:p>
            <a:endParaRPr lang="en-GB" dirty="0"/>
          </a:p>
          <a:p>
            <a:r>
              <a:rPr lang="en-GB" dirty="0"/>
              <a:t>Diabetic retinopathy deployments in Tanzania and India</a:t>
            </a:r>
          </a:p>
          <a:p>
            <a:endParaRPr lang="en-GB" dirty="0"/>
          </a:p>
          <a:p>
            <a:r>
              <a:rPr lang="en-GB" dirty="0"/>
              <a:t>Chinese </a:t>
            </a:r>
            <a:r>
              <a:rPr lang="en-GB" dirty="0" err="1"/>
              <a:t>implementaitons</a:t>
            </a:r>
            <a:r>
              <a:rPr lang="en-GB" dirty="0"/>
              <a:t> of AI powered health chatbots and triage systems</a:t>
            </a:r>
          </a:p>
          <a:p>
            <a:endParaRPr lang="en-GB" dirty="0"/>
          </a:p>
          <a:p>
            <a:r>
              <a:rPr lang="en-GB" dirty="0"/>
              <a:t>Patient retention tool in South Africa</a:t>
            </a:r>
          </a:p>
        </p:txBody>
      </p:sp>
      <p:sp>
        <p:nvSpPr>
          <p:cNvPr id="4" name="Slide Number Placeholder 3"/>
          <p:cNvSpPr>
            <a:spLocks noGrp="1"/>
          </p:cNvSpPr>
          <p:nvPr>
            <p:ph type="sldNum" sz="quarter" idx="5"/>
          </p:nvPr>
        </p:nvSpPr>
        <p:spPr/>
        <p:txBody>
          <a:bodyPr/>
          <a:lstStyle/>
          <a:p>
            <a:fld id="{D874C5E8-2AF3-49FD-9E39-50122889BB47}" type="slidenum">
              <a:rPr lang="en-GB" smtClean="0"/>
              <a:t>8</a:t>
            </a:fld>
            <a:endParaRPr lang="en-GB"/>
          </a:p>
        </p:txBody>
      </p:sp>
    </p:spTree>
    <p:extLst>
      <p:ext uri="{BB962C8B-B14F-4D97-AF65-F5344CB8AC3E}">
        <p14:creationId xmlns:p14="http://schemas.microsoft.com/office/powerpoint/2010/main" val="33385456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Only area with widespread adoption/ trials of this technology is China: everywhere else there are sporadic smaller projects</a:t>
            </a:r>
          </a:p>
          <a:p>
            <a:endParaRPr lang="en-GB" dirty="0"/>
          </a:p>
          <a:p>
            <a:r>
              <a:rPr lang="en-GB" dirty="0"/>
              <a:t>Tailored training – </a:t>
            </a:r>
            <a:r>
              <a:rPr lang="en-GB" dirty="0" err="1"/>
              <a:t>Burkino</a:t>
            </a:r>
            <a:r>
              <a:rPr lang="en-GB" dirty="0"/>
              <a:t> Faso</a:t>
            </a:r>
          </a:p>
        </p:txBody>
      </p:sp>
      <p:sp>
        <p:nvSpPr>
          <p:cNvPr id="4" name="Slide Number Placeholder 3"/>
          <p:cNvSpPr>
            <a:spLocks noGrp="1"/>
          </p:cNvSpPr>
          <p:nvPr>
            <p:ph type="sldNum" sz="quarter" idx="5"/>
          </p:nvPr>
        </p:nvSpPr>
        <p:spPr/>
        <p:txBody>
          <a:bodyPr/>
          <a:lstStyle/>
          <a:p>
            <a:fld id="{D874C5E8-2AF3-49FD-9E39-50122889BB47}" type="slidenum">
              <a:rPr lang="en-GB" smtClean="0"/>
              <a:t>9</a:t>
            </a:fld>
            <a:endParaRPr lang="en-GB"/>
          </a:p>
        </p:txBody>
      </p:sp>
    </p:spTree>
    <p:extLst>
      <p:ext uri="{BB962C8B-B14F-4D97-AF65-F5344CB8AC3E}">
        <p14:creationId xmlns:p14="http://schemas.microsoft.com/office/powerpoint/2010/main" val="14279940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 more famous example – automated drones flying blood products to health centres</a:t>
            </a:r>
          </a:p>
        </p:txBody>
      </p:sp>
      <p:sp>
        <p:nvSpPr>
          <p:cNvPr id="4" name="Slide Number Placeholder 3"/>
          <p:cNvSpPr>
            <a:spLocks noGrp="1"/>
          </p:cNvSpPr>
          <p:nvPr>
            <p:ph type="sldNum" sz="quarter" idx="5"/>
          </p:nvPr>
        </p:nvSpPr>
        <p:spPr/>
        <p:txBody>
          <a:bodyPr/>
          <a:lstStyle/>
          <a:p>
            <a:fld id="{D874C5E8-2AF3-49FD-9E39-50122889BB47}" type="slidenum">
              <a:rPr lang="en-GB" smtClean="0"/>
              <a:t>10</a:t>
            </a:fld>
            <a:endParaRPr lang="en-GB"/>
          </a:p>
        </p:txBody>
      </p:sp>
    </p:spTree>
    <p:extLst>
      <p:ext uri="{BB962C8B-B14F-4D97-AF65-F5344CB8AC3E}">
        <p14:creationId xmlns:p14="http://schemas.microsoft.com/office/powerpoint/2010/main" val="10235909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Automated radiotherapy planning assistant (Radiation Planning Assistant) – starting deployments in South Africa</a:t>
            </a:r>
          </a:p>
          <a:p>
            <a:endParaRPr lang="en-GB" dirty="0"/>
          </a:p>
          <a:p>
            <a:r>
              <a:rPr lang="en-GB" dirty="0" err="1"/>
              <a:t>CarinaAI</a:t>
            </a:r>
            <a:r>
              <a:rPr lang="en-GB" dirty="0"/>
              <a:t> used in Uganda Cancer Institute https://www.carinaai.com/ </a:t>
            </a:r>
          </a:p>
        </p:txBody>
      </p:sp>
      <p:sp>
        <p:nvSpPr>
          <p:cNvPr id="4" name="Slide Number Placeholder 3"/>
          <p:cNvSpPr>
            <a:spLocks noGrp="1"/>
          </p:cNvSpPr>
          <p:nvPr>
            <p:ph type="sldNum" sz="quarter" idx="5"/>
          </p:nvPr>
        </p:nvSpPr>
        <p:spPr/>
        <p:txBody>
          <a:bodyPr/>
          <a:lstStyle/>
          <a:p>
            <a:fld id="{D874C5E8-2AF3-49FD-9E39-50122889BB47}" type="slidenum">
              <a:rPr lang="en-GB" smtClean="0"/>
              <a:t>11</a:t>
            </a:fld>
            <a:endParaRPr lang="en-GB"/>
          </a:p>
        </p:txBody>
      </p:sp>
    </p:spTree>
    <p:extLst>
      <p:ext uri="{BB962C8B-B14F-4D97-AF65-F5344CB8AC3E}">
        <p14:creationId xmlns:p14="http://schemas.microsoft.com/office/powerpoint/2010/main" val="34626968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Concordance -  AI found and labelled things that physicians would agree with (breast cancer lumps, segmented body parts of CT, TB on chest </a:t>
            </a:r>
            <a:r>
              <a:rPr lang="en-GB" dirty="0" err="1"/>
              <a:t>Xrays</a:t>
            </a:r>
            <a:r>
              <a:rPr lang="en-GB" dirty="0"/>
              <a:t>)</a:t>
            </a:r>
          </a:p>
        </p:txBody>
      </p:sp>
      <p:sp>
        <p:nvSpPr>
          <p:cNvPr id="4" name="Slide Number Placeholder 3"/>
          <p:cNvSpPr>
            <a:spLocks noGrp="1"/>
          </p:cNvSpPr>
          <p:nvPr>
            <p:ph type="sldNum" sz="quarter" idx="5"/>
          </p:nvPr>
        </p:nvSpPr>
        <p:spPr/>
        <p:txBody>
          <a:bodyPr/>
          <a:lstStyle/>
          <a:p>
            <a:fld id="{D874C5E8-2AF3-49FD-9E39-50122889BB47}" type="slidenum">
              <a:rPr lang="en-GB" smtClean="0"/>
              <a:t>12</a:t>
            </a:fld>
            <a:endParaRPr lang="en-GB"/>
          </a:p>
        </p:txBody>
      </p:sp>
    </p:spTree>
    <p:extLst>
      <p:ext uri="{BB962C8B-B14F-4D97-AF65-F5344CB8AC3E}">
        <p14:creationId xmlns:p14="http://schemas.microsoft.com/office/powerpoint/2010/main" val="2990597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Set-out to really understand the evidence of benefit of AI use cases when applied in LMIC settings, not just hypothetical benefit</a:t>
            </a:r>
          </a:p>
        </p:txBody>
      </p:sp>
      <p:sp>
        <p:nvSpPr>
          <p:cNvPr id="4" name="Slide Number Placeholder 3"/>
          <p:cNvSpPr>
            <a:spLocks noGrp="1"/>
          </p:cNvSpPr>
          <p:nvPr>
            <p:ph type="sldNum" sz="quarter" idx="5"/>
          </p:nvPr>
        </p:nvSpPr>
        <p:spPr/>
        <p:txBody>
          <a:bodyPr/>
          <a:lstStyle/>
          <a:p>
            <a:fld id="{D874C5E8-2AF3-49FD-9E39-50122889BB47}" type="slidenum">
              <a:rPr lang="en-GB" smtClean="0"/>
              <a:t>13</a:t>
            </a:fld>
            <a:endParaRPr lang="en-GB"/>
          </a:p>
        </p:txBody>
      </p:sp>
    </p:spTree>
    <p:extLst>
      <p:ext uri="{BB962C8B-B14F-4D97-AF65-F5344CB8AC3E}">
        <p14:creationId xmlns:p14="http://schemas.microsoft.com/office/powerpoint/2010/main" val="17149796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Concordance -  AI found and labelled things that physicians would agree with (breast cancer lumps, segmented body parts of CT, TB on chest </a:t>
            </a:r>
            <a:r>
              <a:rPr lang="en-GB" dirty="0" err="1"/>
              <a:t>Xrays</a:t>
            </a:r>
            <a:r>
              <a:rPr lang="en-GB" dirty="0"/>
              <a:t>)</a:t>
            </a:r>
          </a:p>
          <a:p>
            <a:r>
              <a:rPr lang="en-GB" dirty="0"/>
              <a:t>Workload – in imaging was quite good, reduced time to diagnoses in e.g. TB cases since XR much quicker than sputum sample, used during COVID in Ecuador (interesting because used for triage despite very low accuracy); however was not the case in Peruvian hospital where insufficient capacity for uploading XR scans for analysis due to lack of scanner availability and poor internet connection</a:t>
            </a:r>
          </a:p>
          <a:p>
            <a:r>
              <a:rPr lang="en-GB" dirty="0"/>
              <a:t>Diagnostic times – improved in e.g. TB tool, because faster than sputum sample, and meant they could be treater quicker; Chatbots provide quicker access to treatments in the case  of a social support chatbot for counselling and positive messaging, but slowed down primary care physicians in a rural health centre in China</a:t>
            </a:r>
          </a:p>
          <a:p>
            <a:r>
              <a:rPr lang="en-GB" dirty="0"/>
              <a:t>User friendliness – other than for one pilot project that helped untrained </a:t>
            </a:r>
            <a:r>
              <a:rPr lang="en-GB" dirty="0" err="1"/>
              <a:t>healthworkers</a:t>
            </a:r>
            <a:r>
              <a:rPr lang="en-GB" dirty="0"/>
              <a:t> use USS for breast lumps, issues raised included issues for older people using AI chatbot tools, and cumbersome means of accessing the technology (e.g. having to enter very structured data into a CDSS for it to work, or using a tech tool requiring internet connection in a internet poor environment)</a:t>
            </a:r>
          </a:p>
          <a:p>
            <a:r>
              <a:rPr lang="en-GB" dirty="0"/>
              <a:t>Account for local context – 3 varied cases – poor training data in the case of IBM Watson for Oncology (has been discontinued I believe, or dormant), poor accounting for local infrastructure and demands on workforce in TB CXR tool in </a:t>
            </a:r>
            <a:r>
              <a:rPr lang="en-GB" dirty="0" err="1"/>
              <a:t>peru</a:t>
            </a:r>
            <a:r>
              <a:rPr lang="en-GB" dirty="0"/>
              <a:t>, and likewise for CDSS in rural China did not really address needs of the staff – they are time poor and did not speed up workflow, was used for checking their work in complex cases</a:t>
            </a:r>
          </a:p>
          <a:p>
            <a:r>
              <a:rPr lang="en-GB" dirty="0"/>
              <a:t>Compatibility with local infrastructure – in some cases really easy to implement where smartphone penetration is high – can use app based tools, or where you have a sophisticated IT system to link to medical records and triage systems; if you cannot find interoperability with these systems, or you are introducing tech into an IT poor environment, the tools will struggle to have any positive impact</a:t>
            </a:r>
          </a:p>
          <a:p>
            <a:r>
              <a:rPr lang="en-GB" dirty="0"/>
              <a:t>Cost-effectiveness – very few studies have performed cost effectiveness – as it stands, not shown to be very high; intuitive because really not low-hanging f</a:t>
            </a:r>
          </a:p>
          <a:p>
            <a:endParaRPr lang="en-GB" dirty="0"/>
          </a:p>
        </p:txBody>
      </p:sp>
      <p:sp>
        <p:nvSpPr>
          <p:cNvPr id="4" name="Slide Number Placeholder 3"/>
          <p:cNvSpPr>
            <a:spLocks noGrp="1"/>
          </p:cNvSpPr>
          <p:nvPr>
            <p:ph type="sldNum" sz="quarter" idx="5"/>
          </p:nvPr>
        </p:nvSpPr>
        <p:spPr/>
        <p:txBody>
          <a:bodyPr/>
          <a:lstStyle/>
          <a:p>
            <a:fld id="{D874C5E8-2AF3-49FD-9E39-50122889BB47}" type="slidenum">
              <a:rPr lang="en-GB" smtClean="0"/>
              <a:t>15</a:t>
            </a:fld>
            <a:endParaRPr lang="en-GB"/>
          </a:p>
        </p:txBody>
      </p:sp>
    </p:spTree>
    <p:extLst>
      <p:ext uri="{BB962C8B-B14F-4D97-AF65-F5344CB8AC3E}">
        <p14:creationId xmlns:p14="http://schemas.microsoft.com/office/powerpoint/2010/main" val="34619696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Workload – in imaging was quite good, reduced time to diagnoses in e.g. TB cases since XR much quicker than sputum sample, used during COVID in Ecuador (interesting because used for triage despite very low accuracy); however was not the case in Peruvian hospital where insufficient capacity for uploading XR scans for analysis due to lack of scanner availability and poor internet connection</a:t>
            </a:r>
          </a:p>
          <a:p>
            <a:r>
              <a:rPr lang="en-GB" dirty="0"/>
              <a:t>Diagnostic times – improved in e.g. TB tool, because faster than sputum sample, and meant they could be treater quicker; Chatbots provide quicker access to treatments in the case  of a social support chatbot for counselling and positive messaging, but slowed down primary care physicians in a rural health centre in China</a:t>
            </a:r>
          </a:p>
          <a:p>
            <a:r>
              <a:rPr lang="en-GB" dirty="0"/>
              <a:t>User friendliness – other than for one pilot project that helped untrained </a:t>
            </a:r>
            <a:r>
              <a:rPr lang="en-GB" dirty="0" err="1"/>
              <a:t>healthworkers</a:t>
            </a:r>
            <a:r>
              <a:rPr lang="en-GB" dirty="0"/>
              <a:t> use USS for breast lumps, issues raised included issues for older people using AI chatbot tools, and cumbersome means of accessing the technology (e.g. having to enter very structured data into a CDSS for it to work, or using a tech tool requiring internet connection in a internet poor environment)</a:t>
            </a:r>
          </a:p>
          <a:p>
            <a:endParaRPr lang="en-GB" dirty="0"/>
          </a:p>
          <a:p>
            <a:r>
              <a:rPr lang="en-GB" dirty="0"/>
              <a:t>LMICs – hospitals have good doctors and equipment, but not enough – dealing with heavy workflows</a:t>
            </a:r>
          </a:p>
        </p:txBody>
      </p:sp>
      <p:sp>
        <p:nvSpPr>
          <p:cNvPr id="4" name="Slide Number Placeholder 3"/>
          <p:cNvSpPr>
            <a:spLocks noGrp="1"/>
          </p:cNvSpPr>
          <p:nvPr>
            <p:ph type="sldNum" sz="quarter" idx="5"/>
          </p:nvPr>
        </p:nvSpPr>
        <p:spPr/>
        <p:txBody>
          <a:bodyPr/>
          <a:lstStyle/>
          <a:p>
            <a:fld id="{D874C5E8-2AF3-49FD-9E39-50122889BB47}" type="slidenum">
              <a:rPr lang="en-GB" smtClean="0"/>
              <a:t>17</a:t>
            </a:fld>
            <a:endParaRPr lang="en-GB"/>
          </a:p>
        </p:txBody>
      </p:sp>
    </p:spTree>
    <p:extLst>
      <p:ext uri="{BB962C8B-B14F-4D97-AF65-F5344CB8AC3E}">
        <p14:creationId xmlns:p14="http://schemas.microsoft.com/office/powerpoint/2010/main" val="33594362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IBM Watson for Oncology Demo – providing treatment suggestions</a:t>
            </a:r>
          </a:p>
        </p:txBody>
      </p:sp>
      <p:sp>
        <p:nvSpPr>
          <p:cNvPr id="4" name="Slide Number Placeholder 3"/>
          <p:cNvSpPr>
            <a:spLocks noGrp="1"/>
          </p:cNvSpPr>
          <p:nvPr>
            <p:ph type="sldNum" sz="quarter" idx="5"/>
          </p:nvPr>
        </p:nvSpPr>
        <p:spPr/>
        <p:txBody>
          <a:bodyPr/>
          <a:lstStyle/>
          <a:p>
            <a:fld id="{D874C5E8-2AF3-49FD-9E39-50122889BB47}" type="slidenum">
              <a:rPr lang="en-GB" smtClean="0"/>
              <a:t>18</a:t>
            </a:fld>
            <a:endParaRPr lang="en-GB"/>
          </a:p>
        </p:txBody>
      </p:sp>
    </p:spTree>
    <p:extLst>
      <p:ext uri="{BB962C8B-B14F-4D97-AF65-F5344CB8AC3E}">
        <p14:creationId xmlns:p14="http://schemas.microsoft.com/office/powerpoint/2010/main" val="15714655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IBM Watson for Oncology Demo – providing treatment suggestions</a:t>
            </a:r>
            <a:br>
              <a:rPr lang="en-GB" dirty="0"/>
            </a:br>
            <a:br>
              <a:rPr lang="en-GB" dirty="0"/>
            </a:br>
            <a:r>
              <a:rPr lang="en-GB" dirty="0"/>
              <a:t>Identify examples of tools used in oncology:</a:t>
            </a:r>
            <a:br>
              <a:rPr lang="en-GB" dirty="0"/>
            </a:br>
            <a:r>
              <a:rPr lang="en-GB" dirty="0"/>
              <a:t>* Diagnosis (e.g. radiology, colposcopy for cervical </a:t>
            </a:r>
            <a:r>
              <a:rPr lang="en-GB" dirty="0" err="1"/>
              <a:t>neoplasias</a:t>
            </a:r>
            <a:r>
              <a:rPr lang="en-GB" dirty="0"/>
              <a:t>, pathology)</a:t>
            </a:r>
          </a:p>
          <a:p>
            <a:r>
              <a:rPr lang="en-GB" dirty="0"/>
              <a:t>* Management (e.g. IBM Watson for oncology, others?, radiotherapy treatment planning)</a:t>
            </a:r>
          </a:p>
        </p:txBody>
      </p:sp>
      <p:sp>
        <p:nvSpPr>
          <p:cNvPr id="4" name="Slide Number Placeholder 3"/>
          <p:cNvSpPr>
            <a:spLocks noGrp="1"/>
          </p:cNvSpPr>
          <p:nvPr>
            <p:ph type="sldNum" sz="quarter" idx="5"/>
          </p:nvPr>
        </p:nvSpPr>
        <p:spPr/>
        <p:txBody>
          <a:bodyPr/>
          <a:lstStyle/>
          <a:p>
            <a:fld id="{D874C5E8-2AF3-49FD-9E39-50122889BB47}" type="slidenum">
              <a:rPr lang="en-GB" smtClean="0"/>
              <a:t>19</a:t>
            </a:fld>
            <a:endParaRPr lang="en-GB"/>
          </a:p>
        </p:txBody>
      </p:sp>
    </p:spTree>
    <p:extLst>
      <p:ext uri="{BB962C8B-B14F-4D97-AF65-F5344CB8AC3E}">
        <p14:creationId xmlns:p14="http://schemas.microsoft.com/office/powerpoint/2010/main" val="42166759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Implemented in Indian hospital, appears to work well! Preprint study</a:t>
            </a:r>
          </a:p>
        </p:txBody>
      </p:sp>
      <p:sp>
        <p:nvSpPr>
          <p:cNvPr id="4" name="Slide Number Placeholder 3"/>
          <p:cNvSpPr>
            <a:spLocks noGrp="1"/>
          </p:cNvSpPr>
          <p:nvPr>
            <p:ph type="sldNum" sz="quarter" idx="5"/>
          </p:nvPr>
        </p:nvSpPr>
        <p:spPr/>
        <p:txBody>
          <a:bodyPr/>
          <a:lstStyle/>
          <a:p>
            <a:fld id="{D874C5E8-2AF3-49FD-9E39-50122889BB47}" type="slidenum">
              <a:rPr lang="en-GB" smtClean="0"/>
              <a:t>20</a:t>
            </a:fld>
            <a:endParaRPr lang="en-GB"/>
          </a:p>
        </p:txBody>
      </p:sp>
    </p:spTree>
    <p:extLst>
      <p:ext uri="{BB962C8B-B14F-4D97-AF65-F5344CB8AC3E}">
        <p14:creationId xmlns:p14="http://schemas.microsoft.com/office/powerpoint/2010/main" val="1808110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Used in India</a:t>
            </a:r>
          </a:p>
          <a:p>
            <a:endParaRPr lang="en-GB" dirty="0"/>
          </a:p>
          <a:p>
            <a:r>
              <a:rPr lang="en-GB" dirty="0"/>
              <a:t>Even if the tool works well and is well supported by local government and healthcare workers, still face challenges on the public health side which may diminish the impact.</a:t>
            </a:r>
          </a:p>
          <a:p>
            <a:endParaRPr lang="en-GB" dirty="0"/>
          </a:p>
          <a:p>
            <a:r>
              <a:rPr lang="en-GB" dirty="0"/>
              <a:t>This is not to say it’s not great tech, but it’s no silver bullet that will fix breast screening </a:t>
            </a:r>
          </a:p>
          <a:p>
            <a:endParaRPr lang="en-GB" dirty="0"/>
          </a:p>
          <a:p>
            <a:r>
              <a:rPr lang="en-GB" dirty="0"/>
              <a:t>The tool works, the impact on workflows seems positive, but still have underlying issues with local context for screening and remaining healthcare infrastructure to see improvements</a:t>
            </a:r>
          </a:p>
        </p:txBody>
      </p:sp>
      <p:sp>
        <p:nvSpPr>
          <p:cNvPr id="4" name="Slide Number Placeholder 3"/>
          <p:cNvSpPr>
            <a:spLocks noGrp="1"/>
          </p:cNvSpPr>
          <p:nvPr>
            <p:ph type="sldNum" sz="quarter" idx="5"/>
          </p:nvPr>
        </p:nvSpPr>
        <p:spPr/>
        <p:txBody>
          <a:bodyPr/>
          <a:lstStyle/>
          <a:p>
            <a:fld id="{D874C5E8-2AF3-49FD-9E39-50122889BB47}" type="slidenum">
              <a:rPr lang="en-GB" smtClean="0"/>
              <a:t>22</a:t>
            </a:fld>
            <a:endParaRPr lang="en-GB"/>
          </a:p>
        </p:txBody>
      </p:sp>
    </p:spTree>
    <p:extLst>
      <p:ext uri="{BB962C8B-B14F-4D97-AF65-F5344CB8AC3E}">
        <p14:creationId xmlns:p14="http://schemas.microsoft.com/office/powerpoint/2010/main" val="37451336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Concordance -  AI found and labelled things that physicians would agree with (breast cancer lumps, segmented body parts of CT, TB on chest </a:t>
            </a:r>
            <a:r>
              <a:rPr lang="en-GB" dirty="0" err="1"/>
              <a:t>Xrays</a:t>
            </a:r>
            <a:r>
              <a:rPr lang="en-GB" dirty="0"/>
              <a:t>)</a:t>
            </a:r>
          </a:p>
        </p:txBody>
      </p:sp>
      <p:sp>
        <p:nvSpPr>
          <p:cNvPr id="4" name="Slide Number Placeholder 3"/>
          <p:cNvSpPr>
            <a:spLocks noGrp="1"/>
          </p:cNvSpPr>
          <p:nvPr>
            <p:ph type="sldNum" sz="quarter" idx="5"/>
          </p:nvPr>
        </p:nvSpPr>
        <p:spPr/>
        <p:txBody>
          <a:bodyPr/>
          <a:lstStyle/>
          <a:p>
            <a:fld id="{D874C5E8-2AF3-49FD-9E39-50122889BB47}" type="slidenum">
              <a:rPr lang="en-GB" smtClean="0"/>
              <a:t>23</a:t>
            </a:fld>
            <a:endParaRPr lang="en-GB"/>
          </a:p>
        </p:txBody>
      </p:sp>
    </p:spTree>
    <p:extLst>
      <p:ext uri="{BB962C8B-B14F-4D97-AF65-F5344CB8AC3E}">
        <p14:creationId xmlns:p14="http://schemas.microsoft.com/office/powerpoint/2010/main" val="33214968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Create Flowchart</a:t>
            </a:r>
          </a:p>
          <a:p>
            <a:endParaRPr lang="en-GB" dirty="0"/>
          </a:p>
          <a:p>
            <a:r>
              <a:rPr lang="en-GB" dirty="0"/>
              <a:t>Populate with examples from Makerere AI lab </a:t>
            </a:r>
          </a:p>
        </p:txBody>
      </p:sp>
      <p:sp>
        <p:nvSpPr>
          <p:cNvPr id="4" name="Slide Number Placeholder 3"/>
          <p:cNvSpPr>
            <a:spLocks noGrp="1"/>
          </p:cNvSpPr>
          <p:nvPr>
            <p:ph type="sldNum" sz="quarter" idx="5"/>
          </p:nvPr>
        </p:nvSpPr>
        <p:spPr/>
        <p:txBody>
          <a:bodyPr/>
          <a:lstStyle/>
          <a:p>
            <a:fld id="{D874C5E8-2AF3-49FD-9E39-50122889BB47}" type="slidenum">
              <a:rPr lang="en-GB" smtClean="0"/>
              <a:t>24</a:t>
            </a:fld>
            <a:endParaRPr lang="en-GB"/>
          </a:p>
        </p:txBody>
      </p:sp>
    </p:spTree>
    <p:extLst>
      <p:ext uri="{BB962C8B-B14F-4D97-AF65-F5344CB8AC3E}">
        <p14:creationId xmlns:p14="http://schemas.microsoft.com/office/powerpoint/2010/main" val="9687905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Create Flowchart</a:t>
            </a:r>
          </a:p>
          <a:p>
            <a:endParaRPr lang="en-GB" dirty="0"/>
          </a:p>
          <a:p>
            <a:r>
              <a:rPr lang="en-GB" dirty="0"/>
              <a:t>Populate with examples from Makerere AI lab </a:t>
            </a:r>
          </a:p>
        </p:txBody>
      </p:sp>
      <p:sp>
        <p:nvSpPr>
          <p:cNvPr id="4" name="Slide Number Placeholder 3"/>
          <p:cNvSpPr>
            <a:spLocks noGrp="1"/>
          </p:cNvSpPr>
          <p:nvPr>
            <p:ph type="sldNum" sz="quarter" idx="5"/>
          </p:nvPr>
        </p:nvSpPr>
        <p:spPr/>
        <p:txBody>
          <a:bodyPr/>
          <a:lstStyle/>
          <a:p>
            <a:fld id="{D874C5E8-2AF3-49FD-9E39-50122889BB47}" type="slidenum">
              <a:rPr lang="en-GB" smtClean="0"/>
              <a:t>25</a:t>
            </a:fld>
            <a:endParaRPr lang="en-GB"/>
          </a:p>
        </p:txBody>
      </p:sp>
    </p:spTree>
    <p:extLst>
      <p:ext uri="{BB962C8B-B14F-4D97-AF65-F5344CB8AC3E}">
        <p14:creationId xmlns:p14="http://schemas.microsoft.com/office/powerpoint/2010/main" val="10695017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Create Flowchart</a:t>
            </a:r>
          </a:p>
          <a:p>
            <a:endParaRPr lang="en-GB" dirty="0"/>
          </a:p>
          <a:p>
            <a:r>
              <a:rPr lang="en-GB" dirty="0"/>
              <a:t>Populate with examples from Makerere AI lab </a:t>
            </a:r>
          </a:p>
        </p:txBody>
      </p:sp>
      <p:sp>
        <p:nvSpPr>
          <p:cNvPr id="4" name="Slide Number Placeholder 3"/>
          <p:cNvSpPr>
            <a:spLocks noGrp="1"/>
          </p:cNvSpPr>
          <p:nvPr>
            <p:ph type="sldNum" sz="quarter" idx="5"/>
          </p:nvPr>
        </p:nvSpPr>
        <p:spPr/>
        <p:txBody>
          <a:bodyPr/>
          <a:lstStyle/>
          <a:p>
            <a:fld id="{D874C5E8-2AF3-49FD-9E39-50122889BB47}" type="slidenum">
              <a:rPr lang="en-GB" smtClean="0"/>
              <a:t>26</a:t>
            </a:fld>
            <a:endParaRPr lang="en-GB"/>
          </a:p>
        </p:txBody>
      </p:sp>
    </p:spTree>
    <p:extLst>
      <p:ext uri="{BB962C8B-B14F-4D97-AF65-F5344CB8AC3E}">
        <p14:creationId xmlns:p14="http://schemas.microsoft.com/office/powerpoint/2010/main" val="32298774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Create Flowchart</a:t>
            </a:r>
          </a:p>
          <a:p>
            <a:endParaRPr lang="en-GB" dirty="0"/>
          </a:p>
          <a:p>
            <a:r>
              <a:rPr lang="en-GB" dirty="0"/>
              <a:t>Populate with examples from Makerere AI lab </a:t>
            </a:r>
          </a:p>
        </p:txBody>
      </p:sp>
      <p:sp>
        <p:nvSpPr>
          <p:cNvPr id="4" name="Slide Number Placeholder 3"/>
          <p:cNvSpPr>
            <a:spLocks noGrp="1"/>
          </p:cNvSpPr>
          <p:nvPr>
            <p:ph type="sldNum" sz="quarter" idx="5"/>
          </p:nvPr>
        </p:nvSpPr>
        <p:spPr/>
        <p:txBody>
          <a:bodyPr/>
          <a:lstStyle/>
          <a:p>
            <a:fld id="{D874C5E8-2AF3-49FD-9E39-50122889BB47}" type="slidenum">
              <a:rPr lang="en-GB" smtClean="0"/>
              <a:t>27</a:t>
            </a:fld>
            <a:endParaRPr lang="en-GB"/>
          </a:p>
        </p:txBody>
      </p:sp>
    </p:spTree>
    <p:extLst>
      <p:ext uri="{BB962C8B-B14F-4D97-AF65-F5344CB8AC3E}">
        <p14:creationId xmlns:p14="http://schemas.microsoft.com/office/powerpoint/2010/main" val="16387205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issues like IT literacy, healthcare records are still largely paper based, what is the infrastructure for creating datasets of radiology images for different cancers (look into this)</a:t>
            </a:r>
            <a:br>
              <a:rPr lang="en-GB" dirty="0"/>
            </a:br>
            <a:br>
              <a:rPr lang="en-GB" dirty="0"/>
            </a:br>
            <a:r>
              <a:rPr lang="en-GB" dirty="0"/>
              <a:t>Main points:</a:t>
            </a:r>
          </a:p>
          <a:p>
            <a:pPr marL="171450" indent="-171450">
              <a:buFont typeface="Arial" panose="020B0604020202020204" pitchFamily="34" charset="0"/>
              <a:buChar char="•"/>
            </a:pPr>
            <a:r>
              <a:rPr lang="en-GB" dirty="0"/>
              <a:t>There are lower hanging fruit – this is a process. Investing in the IT infrastructure, generating the patient data, using it in research (as part of large relevant datasets), work with clinicians and healthcare workers to figure out the most beneficial and useful tools, which ultimately has to be well integrated into workflows</a:t>
            </a:r>
          </a:p>
          <a:p>
            <a:pPr marL="171450" indent="-171450">
              <a:buFont typeface="Arial" panose="020B0604020202020204" pitchFamily="34" charset="0"/>
              <a:buChar char="•"/>
            </a:pPr>
            <a:r>
              <a:rPr lang="en-GB" dirty="0"/>
              <a:t>Investment in other areas may well take priority – AI is unproven in how it may improve clinical outcomes, and has many lingering questions</a:t>
            </a:r>
          </a:p>
          <a:p>
            <a:pPr marL="171450" indent="-171450">
              <a:buFont typeface="Arial" panose="020B0604020202020204" pitchFamily="34" charset="0"/>
              <a:buChar char="•"/>
            </a:pPr>
            <a:r>
              <a:rPr lang="en-GB" dirty="0"/>
              <a:t>That being said: some areas are very mature – radiologists can likely use tools very quickly, but there is a question of how well the tools work on the local population. Some testing and using tools cautiously as e.g. ‘checkers’ for missed pathologies, is something that can be used quickly. Likewise in ophthalmology. Radiotherapy treatment planning can likely be implemented quite quickly, and save valuable time so more patients can have their treatments planned.</a:t>
            </a:r>
          </a:p>
          <a:p>
            <a:pPr marL="171450" indent="-171450">
              <a:buFont typeface="Arial" panose="020B0604020202020204" pitchFamily="34" charset="0"/>
              <a:buChar char="•"/>
            </a:pPr>
            <a:r>
              <a:rPr lang="en-GB" dirty="0"/>
              <a:t>We are likely a long way off from a tool being able to provide useful clinical diagnoses or management suggestions</a:t>
            </a:r>
          </a:p>
        </p:txBody>
      </p:sp>
      <p:sp>
        <p:nvSpPr>
          <p:cNvPr id="4" name="Slide Number Placeholder 3"/>
          <p:cNvSpPr>
            <a:spLocks noGrp="1"/>
          </p:cNvSpPr>
          <p:nvPr>
            <p:ph type="sldNum" sz="quarter" idx="5"/>
          </p:nvPr>
        </p:nvSpPr>
        <p:spPr/>
        <p:txBody>
          <a:bodyPr/>
          <a:lstStyle/>
          <a:p>
            <a:fld id="{D874C5E8-2AF3-49FD-9E39-50122889BB47}" type="slidenum">
              <a:rPr lang="en-GB" smtClean="0"/>
              <a:t>28</a:t>
            </a:fld>
            <a:endParaRPr lang="en-GB"/>
          </a:p>
        </p:txBody>
      </p:sp>
    </p:spTree>
    <p:extLst>
      <p:ext uri="{BB962C8B-B14F-4D97-AF65-F5344CB8AC3E}">
        <p14:creationId xmlns:p14="http://schemas.microsoft.com/office/powerpoint/2010/main" val="10272645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issues like IT literacy, healthcare records are still largely paper based, what is the infrastructure for creating datasets of radiology images for different cancers (look into this)</a:t>
            </a:r>
            <a:br>
              <a:rPr lang="en-GB" dirty="0"/>
            </a:br>
            <a:br>
              <a:rPr lang="en-GB" dirty="0"/>
            </a:br>
            <a:r>
              <a:rPr lang="en-GB" dirty="0"/>
              <a:t>Main points:</a:t>
            </a:r>
          </a:p>
          <a:p>
            <a:pPr marL="171450" indent="-171450">
              <a:buFont typeface="Arial" panose="020B0604020202020204" pitchFamily="34" charset="0"/>
              <a:buChar char="•"/>
            </a:pPr>
            <a:r>
              <a:rPr lang="en-GB" dirty="0"/>
              <a:t>There are lower hanging fruit – this is a process. Investing in the IT infrastructure, generating the patient data, using it in research (as part of large relevant datasets), work with clinicians and healthcare workers to figure out the most beneficial and useful tools, which ultimately has to be well integrated into workflows</a:t>
            </a:r>
          </a:p>
          <a:p>
            <a:pPr marL="171450" indent="-171450">
              <a:buFont typeface="Arial" panose="020B0604020202020204" pitchFamily="34" charset="0"/>
              <a:buChar char="•"/>
            </a:pPr>
            <a:r>
              <a:rPr lang="en-GB" dirty="0"/>
              <a:t>Investment in other areas may well take priority – AI is unproven in how it may improve clinical outcomes, and has many lingering questions</a:t>
            </a:r>
          </a:p>
          <a:p>
            <a:pPr marL="171450" indent="-171450">
              <a:buFont typeface="Arial" panose="020B0604020202020204" pitchFamily="34" charset="0"/>
              <a:buChar char="•"/>
            </a:pPr>
            <a:r>
              <a:rPr lang="en-GB" dirty="0"/>
              <a:t>That being said: some areas are very mature – radiologists can likely use tools very quickly, but there is a question of how well the tools work on the local population. Some testing and using tools cautiously as e.g. ‘checkers’ for missed pathologies, is something that can be used quickly. Likewise in ophthalmology. Radiotherapy treatment planning can likely be implemented quite quickly, and save valuable time so more patients can have their treatments planned.</a:t>
            </a:r>
          </a:p>
          <a:p>
            <a:pPr marL="171450" indent="-171450">
              <a:buFont typeface="Arial" panose="020B0604020202020204" pitchFamily="34" charset="0"/>
              <a:buChar char="•"/>
            </a:pPr>
            <a:r>
              <a:rPr lang="en-GB" dirty="0"/>
              <a:t>We are likely a long way off from a tool being able to provide useful clinical diagnoses or management suggestions</a:t>
            </a:r>
          </a:p>
        </p:txBody>
      </p:sp>
      <p:sp>
        <p:nvSpPr>
          <p:cNvPr id="4" name="Slide Number Placeholder 3"/>
          <p:cNvSpPr>
            <a:spLocks noGrp="1"/>
          </p:cNvSpPr>
          <p:nvPr>
            <p:ph type="sldNum" sz="quarter" idx="5"/>
          </p:nvPr>
        </p:nvSpPr>
        <p:spPr/>
        <p:txBody>
          <a:bodyPr/>
          <a:lstStyle/>
          <a:p>
            <a:fld id="{D874C5E8-2AF3-49FD-9E39-50122889BB47}" type="slidenum">
              <a:rPr lang="en-GB" smtClean="0"/>
              <a:t>29</a:t>
            </a:fld>
            <a:endParaRPr lang="en-GB"/>
          </a:p>
        </p:txBody>
      </p:sp>
    </p:spTree>
    <p:extLst>
      <p:ext uri="{BB962C8B-B14F-4D97-AF65-F5344CB8AC3E}">
        <p14:creationId xmlns:p14="http://schemas.microsoft.com/office/powerpoint/2010/main" val="35703283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Update papers: imaging is very advanced compared to other areas, can see the right circumstances for integrating AI tools into e.g. tertiary centres with appropriate infrastructure, or well thought out screening programmes for e.g. diabetic retinopathy; brief look at newest literature shows advancement of existing projects in e.g. radiation planning assistant, and more studies in lower income countries</a:t>
            </a:r>
          </a:p>
          <a:p>
            <a:endParaRPr lang="en-GB" dirty="0"/>
          </a:p>
          <a:p>
            <a:r>
              <a:rPr lang="en-GB" dirty="0"/>
              <a:t>Diabetic retinopathy has seen more studies coming out</a:t>
            </a:r>
          </a:p>
        </p:txBody>
      </p:sp>
      <p:sp>
        <p:nvSpPr>
          <p:cNvPr id="4" name="Slide Number Placeholder 3"/>
          <p:cNvSpPr>
            <a:spLocks noGrp="1"/>
          </p:cNvSpPr>
          <p:nvPr>
            <p:ph type="sldNum" sz="quarter" idx="5"/>
          </p:nvPr>
        </p:nvSpPr>
        <p:spPr/>
        <p:txBody>
          <a:bodyPr/>
          <a:lstStyle/>
          <a:p>
            <a:fld id="{D874C5E8-2AF3-49FD-9E39-50122889BB47}" type="slidenum">
              <a:rPr lang="en-GB" smtClean="0"/>
              <a:t>30</a:t>
            </a:fld>
            <a:endParaRPr lang="en-GB"/>
          </a:p>
        </p:txBody>
      </p:sp>
    </p:spTree>
    <p:extLst>
      <p:ext uri="{BB962C8B-B14F-4D97-AF65-F5344CB8AC3E}">
        <p14:creationId xmlns:p14="http://schemas.microsoft.com/office/powerpoint/2010/main" val="27858317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5"/>
          </p:nvPr>
        </p:nvSpPr>
        <p:spPr/>
        <p:txBody>
          <a:bodyPr/>
          <a:lstStyle/>
          <a:p>
            <a:fld id="{D874C5E8-2AF3-49FD-9E39-50122889BB47}" type="slidenum">
              <a:rPr lang="en-GB" smtClean="0"/>
              <a:t>31</a:t>
            </a:fld>
            <a:endParaRPr lang="en-GB"/>
          </a:p>
        </p:txBody>
      </p:sp>
    </p:spTree>
    <p:extLst>
      <p:ext uri="{BB962C8B-B14F-4D97-AF65-F5344CB8AC3E}">
        <p14:creationId xmlns:p14="http://schemas.microsoft.com/office/powerpoint/2010/main" val="36437864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2" name="Rectangle 11"/>
          <p:cNvSpPr/>
          <p:nvPr userDrawn="1"/>
        </p:nvSpPr>
        <p:spPr>
          <a:xfrm>
            <a:off x="-876" y="1879347"/>
            <a:ext cx="12192000" cy="3402772"/>
          </a:xfrm>
          <a:prstGeom prst="rect">
            <a:avLst/>
          </a:prstGeom>
          <a:solidFill>
            <a:srgbClr val="0072C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41173" y="506543"/>
            <a:ext cx="3240000" cy="673515"/>
          </a:xfrm>
          <a:prstGeom prst="rect">
            <a:avLst/>
          </a:prstGeom>
        </p:spPr>
      </p:pic>
      <p:sp>
        <p:nvSpPr>
          <p:cNvPr id="14" name="Rectangle 13"/>
          <p:cNvSpPr/>
          <p:nvPr userDrawn="1"/>
        </p:nvSpPr>
        <p:spPr>
          <a:xfrm>
            <a:off x="0" y="5282120"/>
            <a:ext cx="12192000" cy="583836"/>
          </a:xfrm>
          <a:prstGeom prst="rect">
            <a:avLst/>
          </a:prstGeom>
          <a:solidFill>
            <a:srgbClr val="003E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Subtitle 8"/>
          <p:cNvSpPr>
            <a:spLocks noGrp="1"/>
          </p:cNvSpPr>
          <p:nvPr>
            <p:ph type="subTitle" idx="4294967295"/>
          </p:nvPr>
        </p:nvSpPr>
        <p:spPr>
          <a:xfrm>
            <a:off x="541173" y="3213396"/>
            <a:ext cx="11107902" cy="503237"/>
          </a:xfrm>
          <a:prstGeom prst="rect">
            <a:avLst/>
          </a:prstGeom>
        </p:spPr>
        <p:txBody>
          <a:bodyPr>
            <a:noAutofit/>
          </a:bodyPr>
          <a:lstStyle/>
          <a:p>
            <a:pPr marL="0" indent="0" algn="l">
              <a:buNone/>
            </a:pPr>
            <a:endParaRPr lang="en-GB" sz="1800">
              <a:solidFill>
                <a:schemeClr val="bg1"/>
              </a:solidFill>
              <a:latin typeface="Arial" panose="020B0604020202020204" pitchFamily="34" charset="0"/>
              <a:cs typeface="Arial" panose="020B0604020202020204" pitchFamily="34" charset="0"/>
            </a:endParaRPr>
          </a:p>
        </p:txBody>
      </p:sp>
      <p:sp>
        <p:nvSpPr>
          <p:cNvPr id="16" name="Title 1"/>
          <p:cNvSpPr>
            <a:spLocks noGrp="1"/>
          </p:cNvSpPr>
          <p:nvPr>
            <p:ph type="ctrTitle" idx="4294967295"/>
          </p:nvPr>
        </p:nvSpPr>
        <p:spPr>
          <a:xfrm>
            <a:off x="541173" y="2451645"/>
            <a:ext cx="11107902" cy="523875"/>
          </a:xfrm>
          <a:prstGeom prst="rect">
            <a:avLst/>
          </a:prstGeom>
          <a:noFill/>
        </p:spPr>
        <p:txBody>
          <a:bodyPr>
            <a:noAutofit/>
          </a:bodyPr>
          <a:lstStyle/>
          <a:p>
            <a:pPr algn="l"/>
            <a:endParaRPr lang="en-GB" sz="3600">
              <a:solidFill>
                <a:schemeClr val="bg1"/>
              </a:solidFill>
              <a:latin typeface="Arial" panose="020B0604020202020204" pitchFamily="34" charset="0"/>
              <a:cs typeface="Arial" panose="020B0604020202020204" pitchFamily="34" charset="0"/>
            </a:endParaRPr>
          </a:p>
        </p:txBody>
      </p:sp>
      <p:sp>
        <p:nvSpPr>
          <p:cNvPr id="18" name="Rectangle 17"/>
          <p:cNvSpPr/>
          <p:nvPr userDrawn="1"/>
        </p:nvSpPr>
        <p:spPr>
          <a:xfrm>
            <a:off x="0" y="5865955"/>
            <a:ext cx="12192000" cy="338449"/>
          </a:xfrm>
          <a:prstGeom prst="rect">
            <a:avLst/>
          </a:prstGeom>
          <a:solidFill>
            <a:srgbClr val="68AC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763720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ext Placeholder 2"/>
          <p:cNvSpPr>
            <a:spLocks noGrp="1"/>
          </p:cNvSpPr>
          <p:nvPr>
            <p:ph type="body" sz="quarter" idx="10" hasCustomPrompt="1"/>
          </p:nvPr>
        </p:nvSpPr>
        <p:spPr>
          <a:xfrm>
            <a:off x="363894" y="355288"/>
            <a:ext cx="11313757" cy="569349"/>
          </a:xfrm>
          <a:prstGeom prst="rect">
            <a:avLst/>
          </a:prstGeom>
        </p:spPr>
        <p:txBody>
          <a:bodyPr>
            <a:normAutofit/>
          </a:bodyPr>
          <a:lstStyle>
            <a:lvl1pPr marL="0" indent="0">
              <a:buNone/>
              <a:defRPr sz="2600" b="1" i="0" baseline="0">
                <a:solidFill>
                  <a:schemeClr val="bg1"/>
                </a:solidFill>
                <a:latin typeface="Arial" panose="020B0604020202020204" pitchFamily="34" charset="0"/>
                <a:cs typeface="Arial" panose="020B0604020202020204" pitchFamily="34" charset="0"/>
              </a:defRPr>
            </a:lvl1pPr>
          </a:lstStyle>
          <a:p>
            <a:pPr lvl="0"/>
            <a:r>
              <a:rPr lang="en-US"/>
              <a:t>Click to add title</a:t>
            </a:r>
          </a:p>
        </p:txBody>
      </p:sp>
      <p:sp>
        <p:nvSpPr>
          <p:cNvPr id="8" name="Rectangle 3"/>
          <p:cNvSpPr>
            <a:spLocks noGrp="1" noChangeArrowheads="1"/>
          </p:cNvSpPr>
          <p:nvPr>
            <p:ph idx="1" hasCustomPrompt="1"/>
          </p:nvPr>
        </p:nvSpPr>
        <p:spPr bwMode="auto">
          <a:xfrm>
            <a:off x="363894" y="1708151"/>
            <a:ext cx="11313757" cy="4067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normAutofit/>
          </a:bodyPr>
          <a:lstStyle>
            <a:lvl1pPr marL="0" indent="0">
              <a:buNone/>
              <a:defRPr sz="2000">
                <a:solidFill>
                  <a:schemeClr val="accent1">
                    <a:lumMod val="50000"/>
                  </a:schemeClr>
                </a:solidFill>
              </a:defRPr>
            </a:lvl1pPr>
            <a:lvl2pPr>
              <a:defRPr sz="1800">
                <a:solidFill>
                  <a:schemeClr val="accent1">
                    <a:lumMod val="50000"/>
                  </a:schemeClr>
                </a:solidFill>
              </a:defRPr>
            </a:lvl2pPr>
            <a:lvl3pPr>
              <a:defRPr sz="1800">
                <a:solidFill>
                  <a:schemeClr val="accent1">
                    <a:lumMod val="50000"/>
                  </a:schemeClr>
                </a:solidFill>
              </a:defRPr>
            </a:lvl3pPr>
            <a:lvl4pPr>
              <a:defRPr sz="1800">
                <a:solidFill>
                  <a:schemeClr val="accent1">
                    <a:lumMod val="50000"/>
                  </a:schemeClr>
                </a:solidFill>
              </a:defRPr>
            </a:lvl4pPr>
            <a:lvl5pPr>
              <a:defRPr sz="1800">
                <a:solidFill>
                  <a:schemeClr val="accent1">
                    <a:lumMod val="50000"/>
                  </a:schemeClr>
                </a:solidFill>
              </a:defRPr>
            </a:lvl5pPr>
          </a:lstStyle>
          <a:p>
            <a:pPr lvl="0"/>
            <a:r>
              <a:rPr lang="en-GB" altLang="en-US"/>
              <a:t>Click to add text</a:t>
            </a:r>
          </a:p>
        </p:txBody>
      </p:sp>
      <p:sp>
        <p:nvSpPr>
          <p:cNvPr id="9" name="Rectangle 8"/>
          <p:cNvSpPr/>
          <p:nvPr userDrawn="1"/>
        </p:nvSpPr>
        <p:spPr>
          <a:xfrm>
            <a:off x="0" y="6079787"/>
            <a:ext cx="12192000" cy="778213"/>
          </a:xfrm>
          <a:prstGeom prst="rect">
            <a:avLst/>
          </a:prstGeom>
          <a:solidFill>
            <a:srgbClr val="003E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63895" y="6233465"/>
            <a:ext cx="2340000" cy="470386"/>
          </a:xfrm>
          <a:prstGeom prst="rect">
            <a:avLst/>
          </a:prstGeom>
        </p:spPr>
      </p:pic>
    </p:spTree>
    <p:extLst>
      <p:ext uri="{BB962C8B-B14F-4D97-AF65-F5344CB8AC3E}">
        <p14:creationId xmlns:p14="http://schemas.microsoft.com/office/powerpoint/2010/main" val="3310247824"/>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07120484"/>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23109576"/>
      </p:ext>
    </p:extLst>
  </p:cSld>
  <p:clrMap bg1="lt1" tx1="dk1" bg2="lt2" tx2="dk2" accent1="accent1" accent2="accent2" accent3="accent3" accent4="accent4" accent5="accent5" accent6="accent6" hlink="hlink" folHlink="folHlink"/>
  <p:sldLayoutIdLst>
    <p:sldLayoutId id="214748365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www.usaid.gov/cii/ai-in-global-health"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doi.org/10.1148/radiol.222976"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2.png"/><Relationship Id="rId4" Type="http://schemas.openxmlformats.org/officeDocument/2006/relationships/hyperlink" Target="https://doi.org/10.1200/JGO.18.0010"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hyperlink" Target="https://delft.care/cad4tb/"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3" Type="http://schemas.openxmlformats.org/officeDocument/2006/relationships/hyperlink" Target="https://www.youtube.com/watch?v=338CIHlVi7A"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hyperlink" Target="https://arxiv.org/pdf/2101.01524"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hyperlink" Target="https://papers.ssrn.com/sol3/papers.cfm?abstract_id=4684850"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hyperlink" Target="https://doi.org/10.4103/jfmpc.jfmpc_143_22" TargetMode="Externa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ubtitle 8"/>
          <p:cNvSpPr>
            <a:spLocks noGrp="1"/>
          </p:cNvSpPr>
          <p:nvPr>
            <p:ph type="subTitle" idx="4294967295"/>
          </p:nvPr>
        </p:nvSpPr>
        <p:spPr>
          <a:xfrm>
            <a:off x="541173" y="3562392"/>
            <a:ext cx="11107902" cy="503237"/>
          </a:xfrm>
          <a:prstGeom prst="rect">
            <a:avLst/>
          </a:prstGeom>
        </p:spPr>
        <p:txBody>
          <a:bodyPr>
            <a:noAutofit/>
          </a:bodyPr>
          <a:lstStyle/>
          <a:p>
            <a:pPr marL="0" indent="0" algn="l">
              <a:buNone/>
            </a:pPr>
            <a:r>
              <a:rPr lang="en-US" sz="3200" dirty="0">
                <a:solidFill>
                  <a:schemeClr val="bg1"/>
                </a:solidFill>
                <a:latin typeface="Arial" panose="020B0604020202020204" pitchFamily="34" charset="0"/>
                <a:cs typeface="Arial" panose="020B0604020202020204" pitchFamily="34" charset="0"/>
              </a:rPr>
              <a:t>A review of its potential and challenges</a:t>
            </a:r>
          </a:p>
          <a:p>
            <a:pPr marL="0" indent="0" algn="l">
              <a:buNone/>
            </a:pPr>
            <a:endParaRPr lang="en-GB" sz="1800" i="1" dirty="0">
              <a:solidFill>
                <a:schemeClr val="bg1"/>
              </a:solidFill>
              <a:latin typeface="Arial" panose="020B0604020202020204" pitchFamily="34" charset="0"/>
              <a:cs typeface="Arial" panose="020B0604020202020204" pitchFamily="34" charset="0"/>
            </a:endParaRPr>
          </a:p>
        </p:txBody>
      </p:sp>
      <p:sp>
        <p:nvSpPr>
          <p:cNvPr id="11" name="Title 1"/>
          <p:cNvSpPr>
            <a:spLocks noGrp="1"/>
          </p:cNvSpPr>
          <p:nvPr>
            <p:ph type="ctrTitle" idx="4294967295"/>
          </p:nvPr>
        </p:nvSpPr>
        <p:spPr>
          <a:xfrm>
            <a:off x="541173" y="2451645"/>
            <a:ext cx="11107902" cy="523875"/>
          </a:xfrm>
          <a:prstGeom prst="rect">
            <a:avLst/>
          </a:prstGeom>
          <a:noFill/>
        </p:spPr>
        <p:txBody>
          <a:bodyPr>
            <a:noAutofit/>
          </a:bodyPr>
          <a:lstStyle/>
          <a:p>
            <a:pPr algn="l"/>
            <a:r>
              <a:rPr lang="en-US" sz="4800" dirty="0">
                <a:solidFill>
                  <a:schemeClr val="bg1"/>
                </a:solidFill>
                <a:latin typeface="Arial" panose="020B0604020202020204" pitchFamily="34" charset="0"/>
                <a:cs typeface="Arial" panose="020B0604020202020204" pitchFamily="34" charset="0"/>
              </a:rPr>
              <a:t>AI Applications in Healthcare in LMICs</a:t>
            </a:r>
            <a:endParaRPr lang="en-GB" sz="4800" dirty="0">
              <a:solidFill>
                <a:schemeClr val="bg1"/>
              </a:solidFill>
              <a:latin typeface="Arial" panose="020B0604020202020204" pitchFamily="34" charset="0"/>
              <a:cs typeface="Arial" panose="020B0604020202020204" pitchFamily="34" charset="0"/>
            </a:endParaRPr>
          </a:p>
        </p:txBody>
      </p:sp>
      <p:sp>
        <p:nvSpPr>
          <p:cNvPr id="13" name="Rectangle 12"/>
          <p:cNvSpPr/>
          <p:nvPr/>
        </p:nvSpPr>
        <p:spPr>
          <a:xfrm>
            <a:off x="0" y="5865955"/>
            <a:ext cx="12192000" cy="338449"/>
          </a:xfrm>
          <a:prstGeom prst="rect">
            <a:avLst/>
          </a:prstGeom>
          <a:solidFill>
            <a:srgbClr val="68AC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Heidelberg Institute of Global Health (@Heidelberg_HIGH) / X">
            <a:extLst>
              <a:ext uri="{FF2B5EF4-FFF2-40B4-BE49-F238E27FC236}">
                <a16:creationId xmlns:a16="http://schemas.microsoft.com/office/drawing/2014/main" id="{6FD3656A-5151-04F8-3034-B47A6755BC8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837" t="14412" r="6957" b="11659"/>
          <a:stretch/>
        </p:blipFill>
        <p:spPr bwMode="auto">
          <a:xfrm>
            <a:off x="9143999" y="107675"/>
            <a:ext cx="1953789" cy="1757098"/>
          </a:xfrm>
          <a:prstGeom prst="rect">
            <a:avLst/>
          </a:prstGeom>
          <a:noFill/>
          <a:extLst>
            <a:ext uri="{909E8E84-426E-40DD-AFC4-6F175D3DCCD1}">
              <a14:hiddenFill xmlns:a14="http://schemas.microsoft.com/office/drawing/2010/main">
                <a:solidFill>
                  <a:srgbClr val="FFFFFF"/>
                </a:solidFill>
              </a14:hiddenFill>
            </a:ext>
          </a:extLst>
        </p:spPr>
      </p:pic>
      <p:sp>
        <p:nvSpPr>
          <p:cNvPr id="2" name="Subtitle 8">
            <a:extLst>
              <a:ext uri="{FF2B5EF4-FFF2-40B4-BE49-F238E27FC236}">
                <a16:creationId xmlns:a16="http://schemas.microsoft.com/office/drawing/2014/main" id="{17BD82AD-1856-4F6C-1E50-739EE8560C8C}"/>
              </a:ext>
            </a:extLst>
          </p:cNvPr>
          <p:cNvSpPr>
            <a:spLocks noGrp="1"/>
          </p:cNvSpPr>
          <p:nvPr>
            <p:ph type="subTitle" idx="4294967295"/>
          </p:nvPr>
        </p:nvSpPr>
        <p:spPr>
          <a:xfrm>
            <a:off x="417280" y="5362718"/>
            <a:ext cx="11107902" cy="503237"/>
          </a:xfrm>
          <a:prstGeom prst="rect">
            <a:avLst/>
          </a:prstGeom>
        </p:spPr>
        <p:txBody>
          <a:bodyPr>
            <a:noAutofit/>
          </a:bodyPr>
          <a:lstStyle/>
          <a:p>
            <a:pPr marL="0" indent="0" algn="l">
              <a:buNone/>
            </a:pPr>
            <a:r>
              <a:rPr lang="en-US" sz="3200" dirty="0">
                <a:solidFill>
                  <a:schemeClr val="bg1"/>
                </a:solidFill>
                <a:latin typeface="Arial" panose="020B0604020202020204" pitchFamily="34" charset="0"/>
                <a:cs typeface="Arial" panose="020B0604020202020204" pitchFamily="34" charset="0"/>
              </a:rPr>
              <a:t>Tads Ciecierski-Holmes</a:t>
            </a:r>
          </a:p>
          <a:p>
            <a:pPr marL="0" indent="0" algn="l">
              <a:buNone/>
            </a:pPr>
            <a:endParaRPr lang="en-GB" sz="1800" i="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309790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F985A173-EE5B-4443-8B4B-77C9A72C44A6}"/>
              </a:ext>
            </a:extLst>
          </p:cNvPr>
          <p:cNvSpPr>
            <a:spLocks noGrp="1"/>
          </p:cNvSpPr>
          <p:nvPr>
            <p:ph type="body" sz="quarter" idx="10"/>
          </p:nvPr>
        </p:nvSpPr>
        <p:spPr/>
        <p:txBody>
          <a:bodyPr>
            <a:noAutofit/>
          </a:bodyPr>
          <a:lstStyle/>
          <a:p>
            <a:r>
              <a:rPr lang="en-US" sz="4400" dirty="0">
                <a:solidFill>
                  <a:schemeClr val="tx1"/>
                </a:solidFill>
              </a:rPr>
              <a:t>Outline</a:t>
            </a:r>
          </a:p>
        </p:txBody>
      </p:sp>
      <p:sp>
        <p:nvSpPr>
          <p:cNvPr id="5" name="Content Placeholder 4">
            <a:extLst>
              <a:ext uri="{FF2B5EF4-FFF2-40B4-BE49-F238E27FC236}">
                <a16:creationId xmlns:a16="http://schemas.microsoft.com/office/drawing/2014/main" id="{030C3E15-845D-8747-9CCE-6AF3CB841B11}"/>
              </a:ext>
            </a:extLst>
          </p:cNvPr>
          <p:cNvSpPr>
            <a:spLocks noGrp="1"/>
          </p:cNvSpPr>
          <p:nvPr>
            <p:ph idx="1"/>
          </p:nvPr>
        </p:nvSpPr>
        <p:spPr>
          <a:xfrm>
            <a:off x="363894" y="1248109"/>
            <a:ext cx="11313757" cy="4067175"/>
          </a:xfrm>
        </p:spPr>
        <p:txBody>
          <a:bodyPr>
            <a:normAutofit/>
          </a:bodyPr>
          <a:lstStyle/>
          <a:p>
            <a:pPr marL="457200" indent="-457200">
              <a:buFont typeface="Arial" panose="020B0604020202020204" pitchFamily="34" charset="0"/>
              <a:buChar char="•"/>
            </a:pPr>
            <a:r>
              <a:rPr lang="en-US" sz="3200" dirty="0">
                <a:solidFill>
                  <a:srgbClr val="222222"/>
                </a:solidFill>
                <a:latin typeface="Arial" panose="020B0604020202020204" pitchFamily="34" charset="0"/>
                <a:cs typeface="Arial" panose="020B0604020202020204" pitchFamily="34" charset="0"/>
              </a:rPr>
              <a:t>What do we mean by AI?</a:t>
            </a:r>
          </a:p>
          <a:p>
            <a:pPr marL="457200" indent="-457200">
              <a:buFont typeface="Arial" panose="020B0604020202020204" pitchFamily="34" charset="0"/>
              <a:buChar char="•"/>
            </a:pPr>
            <a:r>
              <a:rPr lang="en-US" sz="3200" dirty="0">
                <a:solidFill>
                  <a:srgbClr val="222222"/>
                </a:solidFill>
                <a:latin typeface="Arial" panose="020B0604020202020204" pitchFamily="34" charset="0"/>
                <a:cs typeface="Arial" panose="020B0604020202020204" pitchFamily="34" charset="0"/>
              </a:rPr>
              <a:t>What use cases are there in LMICs?</a:t>
            </a:r>
          </a:p>
          <a:p>
            <a:pPr marL="457200" indent="-457200">
              <a:buFont typeface="Arial" panose="020B0604020202020204" pitchFamily="34" charset="0"/>
              <a:buChar char="•"/>
            </a:pPr>
            <a:r>
              <a:rPr lang="en-US" sz="3200" dirty="0">
                <a:solidFill>
                  <a:srgbClr val="222222"/>
                </a:solidFill>
                <a:latin typeface="Arial" panose="020B0604020202020204" pitchFamily="34" charset="0"/>
                <a:cs typeface="Arial" panose="020B0604020202020204" pitchFamily="34" charset="0"/>
              </a:rPr>
              <a:t>Does AI actually help in LMICs?</a:t>
            </a:r>
          </a:p>
          <a:p>
            <a:pPr marL="457200" indent="-457200">
              <a:buFont typeface="Arial" panose="020B0604020202020204" pitchFamily="34" charset="0"/>
              <a:buChar char="•"/>
            </a:pPr>
            <a:r>
              <a:rPr lang="en-US" sz="3200" dirty="0">
                <a:solidFill>
                  <a:srgbClr val="222222"/>
                </a:solidFill>
                <a:latin typeface="Arial" panose="020B0604020202020204" pitchFamily="34" charset="0"/>
                <a:cs typeface="Arial" panose="020B0604020202020204" pitchFamily="34" charset="0"/>
              </a:rPr>
              <a:t>How to go about producing effective AI tools</a:t>
            </a:r>
          </a:p>
          <a:p>
            <a:pPr marL="457200" indent="-457200">
              <a:buFont typeface="Arial" panose="020B0604020202020204" pitchFamily="34" charset="0"/>
              <a:buChar char="•"/>
            </a:pPr>
            <a:r>
              <a:rPr lang="en-US" sz="3200" dirty="0">
                <a:solidFill>
                  <a:srgbClr val="222222"/>
                </a:solidFill>
                <a:latin typeface="Arial" panose="020B0604020202020204" pitchFamily="34" charset="0"/>
                <a:cs typeface="Arial" panose="020B0604020202020204" pitchFamily="34" charset="0"/>
              </a:rPr>
              <a:t>Challenges and Opportunities for the future</a:t>
            </a:r>
          </a:p>
          <a:p>
            <a:pPr marL="457200" indent="-457200">
              <a:buFont typeface="Arial" panose="020B0604020202020204" pitchFamily="34" charset="0"/>
              <a:buChar char="•"/>
            </a:pPr>
            <a:endParaRPr lang="en-US" sz="3200" dirty="0">
              <a:solidFill>
                <a:srgbClr val="222222"/>
              </a:solidFill>
              <a:latin typeface="Arial" panose="020B0604020202020204" pitchFamily="34" charset="0"/>
              <a:cs typeface="Arial" panose="020B0604020202020204" pitchFamily="34" charset="0"/>
            </a:endParaRPr>
          </a:p>
          <a:p>
            <a:pPr marL="457200" indent="-457200">
              <a:buFont typeface="Arial" panose="020B0604020202020204" pitchFamily="34" charset="0"/>
              <a:buChar char="•"/>
            </a:pPr>
            <a:endParaRPr lang="en-US" sz="3200" dirty="0">
              <a:solidFill>
                <a:srgbClr val="222222"/>
              </a:solidFill>
              <a:latin typeface="Arial" panose="020B0604020202020204" pitchFamily="34" charset="0"/>
              <a:cs typeface="Arial" panose="020B0604020202020204" pitchFamily="34" charset="0"/>
            </a:endParaRPr>
          </a:p>
          <a:p>
            <a:pPr marL="457200" indent="-457200">
              <a:buFont typeface="Arial" panose="020B0604020202020204" pitchFamily="34" charset="0"/>
              <a:buChar char="•"/>
            </a:pPr>
            <a:endParaRPr lang="en-US" sz="3200" dirty="0">
              <a:solidFill>
                <a:srgbClr val="22222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22800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F985A173-EE5B-4443-8B4B-77C9A72C44A6}"/>
              </a:ext>
            </a:extLst>
          </p:cNvPr>
          <p:cNvSpPr>
            <a:spLocks noGrp="1"/>
          </p:cNvSpPr>
          <p:nvPr>
            <p:ph type="body" sz="quarter" idx="10"/>
          </p:nvPr>
        </p:nvSpPr>
        <p:spPr/>
        <p:txBody>
          <a:bodyPr>
            <a:noAutofit/>
          </a:bodyPr>
          <a:lstStyle/>
          <a:p>
            <a:r>
              <a:rPr lang="en-US" sz="4400" dirty="0">
                <a:solidFill>
                  <a:schemeClr val="tx1"/>
                </a:solidFill>
              </a:rPr>
              <a:t>What do we mean by AI?</a:t>
            </a:r>
          </a:p>
        </p:txBody>
      </p:sp>
      <p:sp>
        <p:nvSpPr>
          <p:cNvPr id="5" name="Content Placeholder 4">
            <a:extLst>
              <a:ext uri="{FF2B5EF4-FFF2-40B4-BE49-F238E27FC236}">
                <a16:creationId xmlns:a16="http://schemas.microsoft.com/office/drawing/2014/main" id="{030C3E15-845D-8747-9CCE-6AF3CB841B11}"/>
              </a:ext>
            </a:extLst>
          </p:cNvPr>
          <p:cNvSpPr>
            <a:spLocks noGrp="1"/>
          </p:cNvSpPr>
          <p:nvPr>
            <p:ph idx="1"/>
          </p:nvPr>
        </p:nvSpPr>
        <p:spPr>
          <a:xfrm>
            <a:off x="363894" y="1248109"/>
            <a:ext cx="11313757" cy="4067175"/>
          </a:xfrm>
        </p:spPr>
        <p:txBody>
          <a:bodyPr>
            <a:normAutofit/>
          </a:bodyPr>
          <a:lstStyle/>
          <a:p>
            <a:r>
              <a:rPr lang="en-US" sz="3200" b="0" i="0" dirty="0">
                <a:solidFill>
                  <a:srgbClr val="222222"/>
                </a:solidFill>
                <a:effectLst/>
                <a:latin typeface="Arial" panose="020B0604020202020204" pitchFamily="34" charset="0"/>
                <a:cs typeface="Arial" panose="020B0604020202020204" pitchFamily="34" charset="0"/>
              </a:rPr>
              <a:t>“designing and building intelligent agents that receive percepts from the environment and take actions that affect that environment” (Russel and Norvig, 2002)</a:t>
            </a:r>
            <a:endParaRPr lang="en-US" sz="3200" dirty="0">
              <a:latin typeface="Arial" panose="020B0604020202020204" pitchFamily="34" charset="0"/>
              <a:cs typeface="Arial" panose="020B0604020202020204" pitchFamily="34" charset="0"/>
            </a:endParaRPr>
          </a:p>
        </p:txBody>
      </p:sp>
      <p:pic>
        <p:nvPicPr>
          <p:cNvPr id="1028" name="Picture 4">
            <a:extLst>
              <a:ext uri="{FF2B5EF4-FFF2-40B4-BE49-F238E27FC236}">
                <a16:creationId xmlns:a16="http://schemas.microsoft.com/office/drawing/2014/main" id="{E02E89E5-FD06-9D5C-49BB-FA0AD584C1E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3400" t="18910" r="33363" b="12988"/>
          <a:stretch/>
        </p:blipFill>
        <p:spPr bwMode="auto">
          <a:xfrm>
            <a:off x="192006" y="3326243"/>
            <a:ext cx="2649870" cy="265959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98AD0B1D-4D8A-91AB-8120-EE11BE9031EC}"/>
              </a:ext>
            </a:extLst>
          </p:cNvPr>
          <p:cNvPicPr>
            <a:picLocks noChangeAspect="1"/>
          </p:cNvPicPr>
          <p:nvPr/>
        </p:nvPicPr>
        <p:blipFill rotWithShape="1">
          <a:blip r:embed="rId4"/>
          <a:srcRect l="9742" t="16979" r="8629" b="12717"/>
          <a:stretch/>
        </p:blipFill>
        <p:spPr>
          <a:xfrm>
            <a:off x="2730044" y="3933893"/>
            <a:ext cx="2393962" cy="1749336"/>
          </a:xfrm>
          <a:prstGeom prst="rect">
            <a:avLst/>
          </a:prstGeom>
        </p:spPr>
      </p:pic>
      <p:sp>
        <p:nvSpPr>
          <p:cNvPr id="3" name="&quot;Not Allowed&quot; Symbol 2">
            <a:extLst>
              <a:ext uri="{FF2B5EF4-FFF2-40B4-BE49-F238E27FC236}">
                <a16:creationId xmlns:a16="http://schemas.microsoft.com/office/drawing/2014/main" id="{24B07A0F-8496-3000-812F-E122AC1ACE94}"/>
              </a:ext>
            </a:extLst>
          </p:cNvPr>
          <p:cNvSpPr/>
          <p:nvPr/>
        </p:nvSpPr>
        <p:spPr>
          <a:xfrm>
            <a:off x="514349" y="3795223"/>
            <a:ext cx="1781519" cy="1888006"/>
          </a:xfrm>
          <a:prstGeom prst="noSmoking">
            <a:avLst/>
          </a:prstGeom>
          <a:solidFill>
            <a:srgbClr val="C000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 name="&quot;Not Allowed&quot; Symbol 3">
            <a:extLst>
              <a:ext uri="{FF2B5EF4-FFF2-40B4-BE49-F238E27FC236}">
                <a16:creationId xmlns:a16="http://schemas.microsoft.com/office/drawing/2014/main" id="{5ACE3C8F-FF69-B244-2D81-C03292356AF3}"/>
              </a:ext>
            </a:extLst>
          </p:cNvPr>
          <p:cNvSpPr/>
          <p:nvPr/>
        </p:nvSpPr>
        <p:spPr>
          <a:xfrm>
            <a:off x="3036265" y="3864558"/>
            <a:ext cx="1781519" cy="1888006"/>
          </a:xfrm>
          <a:prstGeom prst="noSmoking">
            <a:avLst/>
          </a:prstGeom>
          <a:solidFill>
            <a:srgbClr val="C000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30" name="Picture 6" descr="Chester the AI Radiology Assistant">
            <a:extLst>
              <a:ext uri="{FF2B5EF4-FFF2-40B4-BE49-F238E27FC236}">
                <a16:creationId xmlns:a16="http://schemas.microsoft.com/office/drawing/2014/main" id="{7D0BBF79-4808-55EE-AC6D-CA74CDC542F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7982" y="2679382"/>
            <a:ext cx="5320602" cy="341050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09051BE7-90C1-44B9-6925-16C5F0035233}"/>
              </a:ext>
            </a:extLst>
          </p:cNvPr>
          <p:cNvPicPr>
            <a:picLocks noChangeAspect="1"/>
          </p:cNvPicPr>
          <p:nvPr/>
        </p:nvPicPr>
        <p:blipFill>
          <a:blip r:embed="rId6"/>
          <a:stretch>
            <a:fillRect/>
          </a:stretch>
        </p:blipFill>
        <p:spPr>
          <a:xfrm>
            <a:off x="5316590" y="2590289"/>
            <a:ext cx="6218882" cy="3499599"/>
          </a:xfrm>
          <a:prstGeom prst="rect">
            <a:avLst/>
          </a:prstGeom>
        </p:spPr>
      </p:pic>
    </p:spTree>
    <p:extLst>
      <p:ext uri="{BB962C8B-B14F-4D97-AF65-F5344CB8AC3E}">
        <p14:creationId xmlns:p14="http://schemas.microsoft.com/office/powerpoint/2010/main" val="722438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3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F985A173-EE5B-4443-8B4B-77C9A72C44A6}"/>
              </a:ext>
            </a:extLst>
          </p:cNvPr>
          <p:cNvSpPr>
            <a:spLocks noGrp="1"/>
          </p:cNvSpPr>
          <p:nvPr>
            <p:ph type="body" sz="quarter" idx="10"/>
          </p:nvPr>
        </p:nvSpPr>
        <p:spPr/>
        <p:txBody>
          <a:bodyPr>
            <a:noAutofit/>
          </a:bodyPr>
          <a:lstStyle/>
          <a:p>
            <a:r>
              <a:rPr lang="en-US" sz="4400" dirty="0">
                <a:solidFill>
                  <a:schemeClr val="tx1"/>
                </a:solidFill>
              </a:rPr>
              <a:t>Some terms to be familiar with</a:t>
            </a:r>
          </a:p>
        </p:txBody>
      </p:sp>
      <p:sp>
        <p:nvSpPr>
          <p:cNvPr id="5" name="Content Placeholder 4">
            <a:extLst>
              <a:ext uri="{FF2B5EF4-FFF2-40B4-BE49-F238E27FC236}">
                <a16:creationId xmlns:a16="http://schemas.microsoft.com/office/drawing/2014/main" id="{030C3E15-845D-8747-9CCE-6AF3CB841B11}"/>
              </a:ext>
            </a:extLst>
          </p:cNvPr>
          <p:cNvSpPr>
            <a:spLocks noGrp="1"/>
          </p:cNvSpPr>
          <p:nvPr>
            <p:ph idx="1"/>
          </p:nvPr>
        </p:nvSpPr>
        <p:spPr>
          <a:xfrm>
            <a:off x="363894" y="1248109"/>
            <a:ext cx="11313757" cy="4862980"/>
          </a:xfrm>
        </p:spPr>
        <p:txBody>
          <a:bodyPr>
            <a:noAutofit/>
          </a:bodyPr>
          <a:lstStyle/>
          <a:p>
            <a:pPr marL="342900" indent="-342900">
              <a:lnSpc>
                <a:spcPct val="100000"/>
              </a:lnSpc>
              <a:buFont typeface="Arial" panose="020B0604020202020204" pitchFamily="34" charset="0"/>
              <a:buChar char="•"/>
            </a:pPr>
            <a:r>
              <a:rPr lang="en-US" sz="2400" b="1" dirty="0">
                <a:solidFill>
                  <a:schemeClr val="tx1"/>
                </a:solidFill>
                <a:latin typeface="Arial" panose="020B0604020202020204" pitchFamily="34" charset="0"/>
                <a:cs typeface="Arial" panose="020B0604020202020204" pitchFamily="34" charset="0"/>
              </a:rPr>
              <a:t>Black Box Algorithms – </a:t>
            </a:r>
            <a:r>
              <a:rPr lang="en-US" sz="2400" dirty="0">
                <a:solidFill>
                  <a:schemeClr val="tx1"/>
                </a:solidFill>
                <a:latin typeface="Arial" panose="020B0604020202020204" pitchFamily="34" charset="0"/>
                <a:cs typeface="Arial" panose="020B0604020202020204" pitchFamily="34" charset="0"/>
              </a:rPr>
              <a:t>Cannot interpret how inputs are converted into their respective outputs</a:t>
            </a:r>
            <a:r>
              <a:rPr lang="en-US" sz="2400" b="1" dirty="0">
                <a:solidFill>
                  <a:schemeClr val="tx1"/>
                </a:solidFill>
                <a:latin typeface="Arial" panose="020B0604020202020204" pitchFamily="34" charset="0"/>
                <a:cs typeface="Arial" panose="020B0604020202020204" pitchFamily="34" charset="0"/>
              </a:rPr>
              <a:t> </a:t>
            </a:r>
            <a:endParaRPr lang="en-US" sz="2400" dirty="0">
              <a:solidFill>
                <a:schemeClr val="tx1"/>
              </a:solidFill>
              <a:latin typeface="Arial" panose="020B0604020202020204" pitchFamily="34" charset="0"/>
              <a:cs typeface="Arial" panose="020B0604020202020204" pitchFamily="34" charset="0"/>
            </a:endParaRPr>
          </a:p>
          <a:p>
            <a:pPr marL="342900" indent="-342900">
              <a:lnSpc>
                <a:spcPct val="100000"/>
              </a:lnSpc>
              <a:buFont typeface="Arial" panose="020B0604020202020204" pitchFamily="34" charset="0"/>
              <a:buChar char="•"/>
            </a:pPr>
            <a:r>
              <a:rPr lang="en-US" sz="2400" b="1" dirty="0">
                <a:solidFill>
                  <a:schemeClr val="tx1"/>
                </a:solidFill>
                <a:latin typeface="Arial" panose="020B0604020202020204" pitchFamily="34" charset="0"/>
                <a:cs typeface="Arial" panose="020B0604020202020204" pitchFamily="34" charset="0"/>
              </a:rPr>
              <a:t>Training Data – </a:t>
            </a:r>
            <a:r>
              <a:rPr lang="en-US" sz="2400" dirty="0">
                <a:solidFill>
                  <a:schemeClr val="tx1"/>
                </a:solidFill>
                <a:latin typeface="Arial" panose="020B0604020202020204" pitchFamily="34" charset="0"/>
                <a:cs typeface="Arial" panose="020B0604020202020204" pitchFamily="34" charset="0"/>
              </a:rPr>
              <a:t>Data used to produce predictive algorithms</a:t>
            </a:r>
            <a:endParaRPr lang="en-US" sz="2400" b="1" dirty="0">
              <a:solidFill>
                <a:schemeClr val="tx1"/>
              </a:solidFill>
              <a:latin typeface="Arial" panose="020B0604020202020204" pitchFamily="34" charset="0"/>
              <a:cs typeface="Arial" panose="020B0604020202020204" pitchFamily="34" charset="0"/>
            </a:endParaRPr>
          </a:p>
          <a:p>
            <a:pPr marL="342900" indent="-342900">
              <a:lnSpc>
                <a:spcPct val="100000"/>
              </a:lnSpc>
              <a:buFont typeface="Arial" panose="020B0604020202020204" pitchFamily="34" charset="0"/>
              <a:buChar char="•"/>
            </a:pPr>
            <a:r>
              <a:rPr lang="en-US" sz="2400" b="1" dirty="0">
                <a:solidFill>
                  <a:schemeClr val="tx1"/>
                </a:solidFill>
                <a:latin typeface="Arial" panose="020B0604020202020204" pitchFamily="34" charset="0"/>
                <a:cs typeface="Arial" panose="020B0604020202020204" pitchFamily="34" charset="0"/>
              </a:rPr>
              <a:t>Bias – </a:t>
            </a:r>
            <a:r>
              <a:rPr lang="en-US" sz="2400" dirty="0">
                <a:solidFill>
                  <a:schemeClr val="tx1"/>
                </a:solidFill>
                <a:latin typeface="Arial" panose="020B0604020202020204" pitchFamily="34" charset="0"/>
                <a:cs typeface="Arial" panose="020B0604020202020204" pitchFamily="34" charset="0"/>
              </a:rPr>
              <a:t>Systematic errors in the predictions of models. This can be introduced due to poor data and poor modelling techniques</a:t>
            </a:r>
            <a:endParaRPr lang="en-US" sz="2400" b="1" dirty="0">
              <a:solidFill>
                <a:schemeClr val="tx1"/>
              </a:solidFill>
              <a:latin typeface="Arial" panose="020B0604020202020204" pitchFamily="34" charset="0"/>
              <a:cs typeface="Arial" panose="020B0604020202020204" pitchFamily="34" charset="0"/>
            </a:endParaRPr>
          </a:p>
          <a:p>
            <a:pPr marL="342900" indent="-342900">
              <a:lnSpc>
                <a:spcPct val="100000"/>
              </a:lnSpc>
              <a:buFont typeface="Arial" panose="020B0604020202020204" pitchFamily="34" charset="0"/>
              <a:buChar char="•"/>
            </a:pPr>
            <a:r>
              <a:rPr lang="en-US" sz="2400" b="1" dirty="0">
                <a:solidFill>
                  <a:schemeClr val="tx1"/>
                </a:solidFill>
                <a:latin typeface="Arial" panose="020B0604020202020204" pitchFamily="34" charset="0"/>
                <a:cs typeface="Arial" panose="020B0604020202020204" pitchFamily="34" charset="0"/>
              </a:rPr>
              <a:t>Transparency</a:t>
            </a:r>
            <a:r>
              <a:rPr lang="en-US" sz="2400" dirty="0">
                <a:solidFill>
                  <a:schemeClr val="tx1"/>
                </a:solidFill>
                <a:latin typeface="Arial" panose="020B0604020202020204" pitchFamily="34" charset="0"/>
                <a:cs typeface="Arial" panose="020B0604020202020204" pitchFamily="34" charset="0"/>
              </a:rPr>
              <a:t> – Degree to which the data and modelling techniques for a given AI tool are available</a:t>
            </a:r>
            <a:endParaRPr lang="en-US" sz="2400" b="1" dirty="0">
              <a:solidFill>
                <a:schemeClr val="tx1"/>
              </a:solidFill>
              <a:latin typeface="Arial" panose="020B0604020202020204" pitchFamily="34" charset="0"/>
              <a:cs typeface="Arial" panose="020B0604020202020204" pitchFamily="34" charset="0"/>
            </a:endParaRPr>
          </a:p>
          <a:p>
            <a:pPr marL="342900" indent="-342900">
              <a:lnSpc>
                <a:spcPct val="100000"/>
              </a:lnSpc>
              <a:buFont typeface="Arial" panose="020B0604020202020204" pitchFamily="34" charset="0"/>
              <a:buChar char="•"/>
            </a:pPr>
            <a:r>
              <a:rPr lang="en-US" sz="2400" b="1" dirty="0">
                <a:solidFill>
                  <a:schemeClr val="tx1"/>
                </a:solidFill>
                <a:latin typeface="Arial" panose="020B0604020202020204" pitchFamily="34" charset="0"/>
                <a:cs typeface="Arial" panose="020B0604020202020204" pitchFamily="34" charset="0"/>
              </a:rPr>
              <a:t>Reliability – </a:t>
            </a:r>
            <a:r>
              <a:rPr lang="en-US" sz="2400" dirty="0">
                <a:solidFill>
                  <a:schemeClr val="tx1"/>
                </a:solidFill>
                <a:latin typeface="Arial" panose="020B0604020202020204" pitchFamily="34" charset="0"/>
                <a:cs typeface="Arial" panose="020B0604020202020204" pitchFamily="34" charset="0"/>
              </a:rPr>
              <a:t>dependability, trustworthiness, and ability to perform consistently well</a:t>
            </a:r>
            <a:endParaRPr lang="en-US" sz="2400" b="1" dirty="0">
              <a:solidFill>
                <a:schemeClr val="tx1"/>
              </a:solidFill>
              <a:latin typeface="Arial" panose="020B0604020202020204" pitchFamily="34" charset="0"/>
              <a:cs typeface="Arial" panose="020B0604020202020204" pitchFamily="34" charset="0"/>
            </a:endParaRPr>
          </a:p>
          <a:p>
            <a:pPr marL="342900" indent="-342900">
              <a:lnSpc>
                <a:spcPct val="100000"/>
              </a:lnSpc>
              <a:buFont typeface="Arial" panose="020B0604020202020204" pitchFamily="34" charset="0"/>
              <a:buChar char="•"/>
            </a:pPr>
            <a:r>
              <a:rPr lang="en-US" sz="2400" b="1" dirty="0">
                <a:solidFill>
                  <a:schemeClr val="tx1"/>
                </a:solidFill>
                <a:latin typeface="Arial" panose="020B0604020202020204" pitchFamily="34" charset="0"/>
                <a:cs typeface="Arial" panose="020B0604020202020204" pitchFamily="34" charset="0"/>
              </a:rPr>
              <a:t>Robustness – </a:t>
            </a:r>
            <a:r>
              <a:rPr lang="en-US" sz="2400" dirty="0">
                <a:solidFill>
                  <a:schemeClr val="tx1"/>
                </a:solidFill>
                <a:latin typeface="Arial" panose="020B0604020202020204" pitchFamily="34" charset="0"/>
                <a:cs typeface="Arial" panose="020B0604020202020204" pitchFamily="34" charset="0"/>
              </a:rPr>
              <a:t>ability to perform without failure under a wide range of conditions </a:t>
            </a:r>
            <a:endParaRPr lang="en-US" sz="24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844002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
            <a:extLst>
              <a:ext uri="{FF2B5EF4-FFF2-40B4-BE49-F238E27FC236}">
                <a16:creationId xmlns:a16="http://schemas.microsoft.com/office/drawing/2014/main" id="{00A42030-2979-BBD0-4166-B19E09903BD0}"/>
              </a:ext>
            </a:extLst>
          </p:cNvPr>
          <p:cNvSpPr>
            <a:spLocks noGrp="1"/>
          </p:cNvSpPr>
          <p:nvPr>
            <p:ph type="body" sz="quarter" idx="10"/>
          </p:nvPr>
        </p:nvSpPr>
        <p:spPr>
          <a:xfrm>
            <a:off x="949470" y="2270612"/>
            <a:ext cx="10293059" cy="2132946"/>
          </a:xfrm>
        </p:spPr>
        <p:txBody>
          <a:bodyPr>
            <a:noAutofit/>
          </a:bodyPr>
          <a:lstStyle/>
          <a:p>
            <a:pPr algn="ctr"/>
            <a:r>
              <a:rPr lang="en-GB" sz="6600" dirty="0">
                <a:solidFill>
                  <a:schemeClr val="tx1"/>
                </a:solidFill>
              </a:rPr>
              <a:t>What are the use cases?</a:t>
            </a:r>
          </a:p>
        </p:txBody>
      </p:sp>
    </p:spTree>
    <p:extLst>
      <p:ext uri="{BB962C8B-B14F-4D97-AF65-F5344CB8AC3E}">
        <p14:creationId xmlns:p14="http://schemas.microsoft.com/office/powerpoint/2010/main" val="36874964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F985A173-EE5B-4443-8B4B-77C9A72C44A6}"/>
              </a:ext>
            </a:extLst>
          </p:cNvPr>
          <p:cNvSpPr>
            <a:spLocks noGrp="1"/>
          </p:cNvSpPr>
          <p:nvPr>
            <p:ph type="body" sz="quarter" idx="10"/>
          </p:nvPr>
        </p:nvSpPr>
        <p:spPr/>
        <p:txBody>
          <a:bodyPr>
            <a:noAutofit/>
          </a:bodyPr>
          <a:lstStyle/>
          <a:p>
            <a:r>
              <a:rPr lang="en-US" sz="4400" dirty="0">
                <a:solidFill>
                  <a:schemeClr val="tx1"/>
                </a:solidFill>
              </a:rPr>
              <a:t>The Hype</a:t>
            </a:r>
          </a:p>
        </p:txBody>
      </p:sp>
      <p:pic>
        <p:nvPicPr>
          <p:cNvPr id="9" name="Picture 8">
            <a:extLst>
              <a:ext uri="{FF2B5EF4-FFF2-40B4-BE49-F238E27FC236}">
                <a16:creationId xmlns:a16="http://schemas.microsoft.com/office/drawing/2014/main" id="{1C10E588-1D50-CA24-3E2A-E028D39B91AA}"/>
              </a:ext>
            </a:extLst>
          </p:cNvPr>
          <p:cNvPicPr>
            <a:picLocks noChangeAspect="1"/>
          </p:cNvPicPr>
          <p:nvPr/>
        </p:nvPicPr>
        <p:blipFill>
          <a:blip r:embed="rId3"/>
          <a:stretch>
            <a:fillRect/>
          </a:stretch>
        </p:blipFill>
        <p:spPr>
          <a:xfrm>
            <a:off x="384590" y="1223585"/>
            <a:ext cx="9848668" cy="1506458"/>
          </a:xfrm>
          <a:prstGeom prst="rect">
            <a:avLst/>
          </a:prstGeom>
        </p:spPr>
      </p:pic>
      <p:pic>
        <p:nvPicPr>
          <p:cNvPr id="13" name="Picture 12">
            <a:extLst>
              <a:ext uri="{FF2B5EF4-FFF2-40B4-BE49-F238E27FC236}">
                <a16:creationId xmlns:a16="http://schemas.microsoft.com/office/drawing/2014/main" id="{8A43E7F7-90C9-A7A9-AC71-AFA9A37ED75B}"/>
              </a:ext>
            </a:extLst>
          </p:cNvPr>
          <p:cNvPicPr>
            <a:picLocks noChangeAspect="1"/>
          </p:cNvPicPr>
          <p:nvPr/>
        </p:nvPicPr>
        <p:blipFill>
          <a:blip r:embed="rId4"/>
          <a:stretch>
            <a:fillRect/>
          </a:stretch>
        </p:blipFill>
        <p:spPr>
          <a:xfrm>
            <a:off x="638785" y="4519372"/>
            <a:ext cx="8232519" cy="1545007"/>
          </a:xfrm>
          <a:prstGeom prst="rect">
            <a:avLst/>
          </a:prstGeom>
        </p:spPr>
      </p:pic>
      <p:pic>
        <p:nvPicPr>
          <p:cNvPr id="15" name="Picture 14">
            <a:extLst>
              <a:ext uri="{FF2B5EF4-FFF2-40B4-BE49-F238E27FC236}">
                <a16:creationId xmlns:a16="http://schemas.microsoft.com/office/drawing/2014/main" id="{83A7CE6C-2C54-FC8D-2CED-8ED78B4F210E}"/>
              </a:ext>
            </a:extLst>
          </p:cNvPr>
          <p:cNvPicPr>
            <a:picLocks noChangeAspect="1"/>
          </p:cNvPicPr>
          <p:nvPr/>
        </p:nvPicPr>
        <p:blipFill>
          <a:blip r:embed="rId5"/>
          <a:stretch>
            <a:fillRect/>
          </a:stretch>
        </p:blipFill>
        <p:spPr>
          <a:xfrm>
            <a:off x="213551" y="2880411"/>
            <a:ext cx="4482928" cy="1430231"/>
          </a:xfrm>
          <a:prstGeom prst="rect">
            <a:avLst/>
          </a:prstGeom>
        </p:spPr>
      </p:pic>
      <p:pic>
        <p:nvPicPr>
          <p:cNvPr id="11" name="Picture 10">
            <a:extLst>
              <a:ext uri="{FF2B5EF4-FFF2-40B4-BE49-F238E27FC236}">
                <a16:creationId xmlns:a16="http://schemas.microsoft.com/office/drawing/2014/main" id="{951376BB-FCCC-2D1A-0FAC-CDDC41A4BA47}"/>
              </a:ext>
            </a:extLst>
          </p:cNvPr>
          <p:cNvPicPr>
            <a:picLocks noChangeAspect="1"/>
          </p:cNvPicPr>
          <p:nvPr/>
        </p:nvPicPr>
        <p:blipFill>
          <a:blip r:embed="rId6"/>
          <a:stretch>
            <a:fillRect/>
          </a:stretch>
        </p:blipFill>
        <p:spPr>
          <a:xfrm>
            <a:off x="4630715" y="2686721"/>
            <a:ext cx="7512194" cy="1653945"/>
          </a:xfrm>
          <a:prstGeom prst="rect">
            <a:avLst/>
          </a:prstGeom>
        </p:spPr>
      </p:pic>
    </p:spTree>
    <p:extLst>
      <p:ext uri="{BB962C8B-B14F-4D97-AF65-F5344CB8AC3E}">
        <p14:creationId xmlns:p14="http://schemas.microsoft.com/office/powerpoint/2010/main" val="393348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F985A173-EE5B-4443-8B4B-77C9A72C44A6}"/>
              </a:ext>
            </a:extLst>
          </p:cNvPr>
          <p:cNvSpPr>
            <a:spLocks noGrp="1"/>
          </p:cNvSpPr>
          <p:nvPr>
            <p:ph type="body" sz="quarter" idx="10"/>
          </p:nvPr>
        </p:nvSpPr>
        <p:spPr/>
        <p:txBody>
          <a:bodyPr>
            <a:noAutofit/>
          </a:bodyPr>
          <a:lstStyle/>
          <a:p>
            <a:r>
              <a:rPr lang="en-US" sz="4400" dirty="0">
                <a:solidFill>
                  <a:schemeClr val="tx1"/>
                </a:solidFill>
              </a:rPr>
              <a:t>The Real Use Cases</a:t>
            </a:r>
          </a:p>
        </p:txBody>
      </p:sp>
      <p:pic>
        <p:nvPicPr>
          <p:cNvPr id="10" name="Content Placeholder 9">
            <a:extLst>
              <a:ext uri="{FF2B5EF4-FFF2-40B4-BE49-F238E27FC236}">
                <a16:creationId xmlns:a16="http://schemas.microsoft.com/office/drawing/2014/main" id="{50642F5B-8D36-D6D9-587B-8708DC4328E4}"/>
              </a:ext>
            </a:extLst>
          </p:cNvPr>
          <p:cNvPicPr>
            <a:picLocks noGrp="1" noChangeAspect="1"/>
          </p:cNvPicPr>
          <p:nvPr>
            <p:ph idx="1"/>
          </p:nvPr>
        </p:nvPicPr>
        <p:blipFill>
          <a:blip r:embed="rId3"/>
          <a:stretch>
            <a:fillRect/>
          </a:stretch>
        </p:blipFill>
        <p:spPr>
          <a:xfrm>
            <a:off x="-7030" y="1138939"/>
            <a:ext cx="12199030" cy="3933021"/>
          </a:xfrm>
        </p:spPr>
      </p:pic>
      <p:sp>
        <p:nvSpPr>
          <p:cNvPr id="11" name="Content Placeholder 4">
            <a:extLst>
              <a:ext uri="{FF2B5EF4-FFF2-40B4-BE49-F238E27FC236}">
                <a16:creationId xmlns:a16="http://schemas.microsoft.com/office/drawing/2014/main" id="{8EEDE27D-15E1-2093-2FCC-F3CAA97BCBA7}"/>
              </a:ext>
            </a:extLst>
          </p:cNvPr>
          <p:cNvSpPr txBox="1">
            <a:spLocks/>
          </p:cNvSpPr>
          <p:nvPr/>
        </p:nvSpPr>
        <p:spPr bwMode="auto">
          <a:xfrm>
            <a:off x="166887" y="5507949"/>
            <a:ext cx="11313757" cy="14711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norm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rgbClr val="222222"/>
                </a:solidFill>
                <a:latin typeface="-apple-system"/>
              </a:rPr>
              <a:t>Source – Artificial Intelligence in Global Health: Defining a Collective Path Forward, </a:t>
            </a:r>
            <a:r>
              <a:rPr lang="en-US" sz="1800" i="1" dirty="0">
                <a:solidFill>
                  <a:srgbClr val="222222"/>
                </a:solidFill>
                <a:latin typeface="-apple-system"/>
              </a:rPr>
              <a:t>USAID,</a:t>
            </a:r>
            <a:br>
              <a:rPr lang="en-US" sz="1800" i="1" dirty="0">
                <a:solidFill>
                  <a:srgbClr val="222222"/>
                </a:solidFill>
                <a:latin typeface="-apple-system"/>
              </a:rPr>
            </a:br>
            <a:r>
              <a:rPr lang="en-US" sz="1800" dirty="0">
                <a:solidFill>
                  <a:srgbClr val="222222"/>
                </a:solidFill>
                <a:latin typeface="-apple-system"/>
                <a:hlinkClick r:id="rId4"/>
              </a:rPr>
              <a:t>https://www.usaid.gov/cii/ai-in-global-health</a:t>
            </a:r>
            <a:r>
              <a:rPr lang="en-US" sz="1800" dirty="0">
                <a:solidFill>
                  <a:srgbClr val="222222"/>
                </a:solidFill>
                <a:latin typeface="-apple-system"/>
              </a:rPr>
              <a:t> </a:t>
            </a:r>
          </a:p>
        </p:txBody>
      </p:sp>
    </p:spTree>
    <p:extLst>
      <p:ext uri="{BB962C8B-B14F-4D97-AF65-F5344CB8AC3E}">
        <p14:creationId xmlns:p14="http://schemas.microsoft.com/office/powerpoint/2010/main" val="11282960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F985A173-EE5B-4443-8B4B-77C9A72C44A6}"/>
              </a:ext>
            </a:extLst>
          </p:cNvPr>
          <p:cNvSpPr>
            <a:spLocks noGrp="1"/>
          </p:cNvSpPr>
          <p:nvPr>
            <p:ph type="body" sz="quarter" idx="10"/>
          </p:nvPr>
        </p:nvSpPr>
        <p:spPr/>
        <p:txBody>
          <a:bodyPr>
            <a:noAutofit/>
          </a:bodyPr>
          <a:lstStyle/>
          <a:p>
            <a:r>
              <a:rPr lang="en-US" sz="4400" dirty="0">
                <a:solidFill>
                  <a:schemeClr val="tx1"/>
                </a:solidFill>
              </a:rPr>
              <a:t>What examples can be found in LMICs?</a:t>
            </a:r>
          </a:p>
        </p:txBody>
      </p:sp>
      <p:pic>
        <p:nvPicPr>
          <p:cNvPr id="3" name="Content Placeholder 9">
            <a:extLst>
              <a:ext uri="{FF2B5EF4-FFF2-40B4-BE49-F238E27FC236}">
                <a16:creationId xmlns:a16="http://schemas.microsoft.com/office/drawing/2014/main" id="{E0587963-1FBA-ACE4-4CB7-5C536366FAC9}"/>
              </a:ext>
            </a:extLst>
          </p:cNvPr>
          <p:cNvPicPr>
            <a:picLocks noGrp="1" noChangeAspect="1"/>
          </p:cNvPicPr>
          <p:nvPr>
            <p:ph idx="1"/>
          </p:nvPr>
        </p:nvPicPr>
        <p:blipFill rotWithShape="1">
          <a:blip r:embed="rId3"/>
          <a:srcRect r="50000" b="78049"/>
          <a:stretch/>
        </p:blipFill>
        <p:spPr>
          <a:xfrm>
            <a:off x="2661012" y="1067220"/>
            <a:ext cx="6011957" cy="850935"/>
          </a:xfrm>
        </p:spPr>
      </p:pic>
      <p:sp>
        <p:nvSpPr>
          <p:cNvPr id="14" name="Content Placeholder 4">
            <a:extLst>
              <a:ext uri="{FF2B5EF4-FFF2-40B4-BE49-F238E27FC236}">
                <a16:creationId xmlns:a16="http://schemas.microsoft.com/office/drawing/2014/main" id="{36795275-249D-A34F-9716-562DE3CD494A}"/>
              </a:ext>
            </a:extLst>
          </p:cNvPr>
          <p:cNvSpPr txBox="1">
            <a:spLocks/>
          </p:cNvSpPr>
          <p:nvPr/>
        </p:nvSpPr>
        <p:spPr bwMode="auto">
          <a:xfrm>
            <a:off x="1502853" y="2060739"/>
            <a:ext cx="4164138" cy="4067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norm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Arial" panose="020B0604020202020204" pitchFamily="34" charset="0"/>
              <a:buChar char="•"/>
            </a:pPr>
            <a:r>
              <a:rPr lang="en-US" sz="2800" dirty="0">
                <a:solidFill>
                  <a:srgbClr val="222222"/>
                </a:solidFill>
                <a:latin typeface="Arial" panose="020B0604020202020204" pitchFamily="34" charset="0"/>
                <a:cs typeface="Arial" panose="020B0604020202020204" pitchFamily="34" charset="0"/>
              </a:rPr>
              <a:t>Disease Outbreak Prediction</a:t>
            </a:r>
          </a:p>
          <a:p>
            <a:pPr marL="457200" indent="-457200">
              <a:buFont typeface="Arial" panose="020B0604020202020204" pitchFamily="34" charset="0"/>
              <a:buChar char="•"/>
            </a:pPr>
            <a:r>
              <a:rPr lang="en-US" sz="2800" dirty="0">
                <a:solidFill>
                  <a:srgbClr val="222222"/>
                </a:solidFill>
                <a:latin typeface="Arial" panose="020B0604020202020204" pitchFamily="34" charset="0"/>
                <a:cs typeface="Arial" panose="020B0604020202020204" pitchFamily="34" charset="0"/>
              </a:rPr>
              <a:t>Close contact catcher using population surveillance</a:t>
            </a:r>
          </a:p>
          <a:p>
            <a:pPr marL="457200" indent="-457200">
              <a:buFont typeface="Arial" panose="020B0604020202020204" pitchFamily="34" charset="0"/>
              <a:buChar char="•"/>
            </a:pPr>
            <a:r>
              <a:rPr lang="en-US" sz="2800" dirty="0">
                <a:solidFill>
                  <a:srgbClr val="222222"/>
                </a:solidFill>
                <a:latin typeface="Arial" panose="020B0604020202020204" pitchFamily="34" charset="0"/>
                <a:cs typeface="Arial" panose="020B0604020202020204" pitchFamily="34" charset="0"/>
              </a:rPr>
              <a:t>Patient retention prediction in HIV care</a:t>
            </a:r>
            <a:endParaRPr lang="en-US" sz="2800" dirty="0">
              <a:latin typeface="Arial" panose="020B0604020202020204" pitchFamily="34" charset="0"/>
              <a:cs typeface="Arial" panose="020B0604020202020204" pitchFamily="34" charset="0"/>
            </a:endParaRPr>
          </a:p>
        </p:txBody>
      </p:sp>
      <p:sp>
        <p:nvSpPr>
          <p:cNvPr id="16" name="Content Placeholder 4">
            <a:extLst>
              <a:ext uri="{FF2B5EF4-FFF2-40B4-BE49-F238E27FC236}">
                <a16:creationId xmlns:a16="http://schemas.microsoft.com/office/drawing/2014/main" id="{72A5177F-4C03-4D6B-7B14-0422F84C505B}"/>
              </a:ext>
            </a:extLst>
          </p:cNvPr>
          <p:cNvSpPr txBox="1">
            <a:spLocks/>
          </p:cNvSpPr>
          <p:nvPr/>
        </p:nvSpPr>
        <p:spPr bwMode="auto">
          <a:xfrm>
            <a:off x="6020772" y="2060740"/>
            <a:ext cx="4164138" cy="4067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norm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Arial" panose="020B0604020202020204" pitchFamily="34" charset="0"/>
              <a:buChar char="•"/>
            </a:pPr>
            <a:r>
              <a:rPr lang="en-US" sz="2800" dirty="0">
                <a:solidFill>
                  <a:srgbClr val="222222"/>
                </a:solidFill>
                <a:latin typeface="Arial" panose="020B0604020202020204" pitchFamily="34" charset="0"/>
                <a:cs typeface="Arial" panose="020B0604020202020204" pitchFamily="34" charset="0"/>
              </a:rPr>
              <a:t>Diabetes risk prediction tool</a:t>
            </a:r>
          </a:p>
          <a:p>
            <a:pPr marL="457200" indent="-457200">
              <a:buFont typeface="Arial" panose="020B0604020202020204" pitchFamily="34" charset="0"/>
              <a:buChar char="•"/>
            </a:pPr>
            <a:r>
              <a:rPr lang="en-US" sz="2800" dirty="0">
                <a:solidFill>
                  <a:srgbClr val="222222"/>
                </a:solidFill>
                <a:latin typeface="Arial" panose="020B0604020202020204" pitchFamily="34" charset="0"/>
                <a:cs typeface="Arial" panose="020B0604020202020204" pitchFamily="34" charset="0"/>
              </a:rPr>
              <a:t>Health chatbots</a:t>
            </a:r>
          </a:p>
          <a:p>
            <a:pPr marL="457200" indent="-457200">
              <a:buFont typeface="Arial" panose="020B0604020202020204" pitchFamily="34" charset="0"/>
              <a:buChar char="•"/>
            </a:pPr>
            <a:r>
              <a:rPr lang="en-US" sz="2800" dirty="0">
                <a:solidFill>
                  <a:srgbClr val="222222"/>
                </a:solidFill>
                <a:latin typeface="Arial" panose="020B0604020202020204" pitchFamily="34" charset="0"/>
                <a:cs typeface="Arial" panose="020B0604020202020204" pitchFamily="34" charset="0"/>
              </a:rPr>
              <a:t>Intelligent triage systems</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955861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F985A173-EE5B-4443-8B4B-77C9A72C44A6}"/>
              </a:ext>
            </a:extLst>
          </p:cNvPr>
          <p:cNvSpPr>
            <a:spLocks noGrp="1"/>
          </p:cNvSpPr>
          <p:nvPr>
            <p:ph type="body" sz="quarter" idx="10"/>
          </p:nvPr>
        </p:nvSpPr>
        <p:spPr/>
        <p:txBody>
          <a:bodyPr>
            <a:noAutofit/>
          </a:bodyPr>
          <a:lstStyle/>
          <a:p>
            <a:r>
              <a:rPr lang="en-US" sz="4400" dirty="0">
                <a:solidFill>
                  <a:schemeClr val="tx1"/>
                </a:solidFill>
              </a:rPr>
              <a:t>What examples can be found in LMICs?</a:t>
            </a:r>
          </a:p>
        </p:txBody>
      </p:sp>
      <p:pic>
        <p:nvPicPr>
          <p:cNvPr id="3" name="Content Placeholder 9">
            <a:extLst>
              <a:ext uri="{FF2B5EF4-FFF2-40B4-BE49-F238E27FC236}">
                <a16:creationId xmlns:a16="http://schemas.microsoft.com/office/drawing/2014/main" id="{E0587963-1FBA-ACE4-4CB7-5C536366FAC9}"/>
              </a:ext>
            </a:extLst>
          </p:cNvPr>
          <p:cNvPicPr>
            <a:picLocks noGrp="1" noChangeAspect="1"/>
          </p:cNvPicPr>
          <p:nvPr>
            <p:ph idx="1"/>
          </p:nvPr>
        </p:nvPicPr>
        <p:blipFill rotWithShape="1">
          <a:blip r:embed="rId3"/>
          <a:srcRect l="50203" r="-203" b="78049"/>
          <a:stretch/>
        </p:blipFill>
        <p:spPr>
          <a:xfrm>
            <a:off x="2661012" y="1128568"/>
            <a:ext cx="6011957" cy="850935"/>
          </a:xfrm>
        </p:spPr>
      </p:pic>
      <p:sp>
        <p:nvSpPr>
          <p:cNvPr id="14" name="Content Placeholder 4">
            <a:extLst>
              <a:ext uri="{FF2B5EF4-FFF2-40B4-BE49-F238E27FC236}">
                <a16:creationId xmlns:a16="http://schemas.microsoft.com/office/drawing/2014/main" id="{36795275-249D-A34F-9716-562DE3CD494A}"/>
              </a:ext>
            </a:extLst>
          </p:cNvPr>
          <p:cNvSpPr txBox="1">
            <a:spLocks/>
          </p:cNvSpPr>
          <p:nvPr/>
        </p:nvSpPr>
        <p:spPr bwMode="auto">
          <a:xfrm>
            <a:off x="1502853" y="2060739"/>
            <a:ext cx="4164138" cy="4067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norm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Arial" panose="020B0604020202020204" pitchFamily="34" charset="0"/>
              <a:buChar char="•"/>
            </a:pPr>
            <a:r>
              <a:rPr lang="en-US" sz="2800" dirty="0">
                <a:solidFill>
                  <a:srgbClr val="222222"/>
                </a:solidFill>
                <a:latin typeface="Arial" panose="020B0604020202020204" pitchFamily="34" charset="0"/>
                <a:cs typeface="Arial" panose="020B0604020202020204" pitchFamily="34" charset="0"/>
              </a:rPr>
              <a:t>Medical robot assistants</a:t>
            </a:r>
          </a:p>
          <a:p>
            <a:pPr marL="457200" indent="-457200">
              <a:buFont typeface="Arial" panose="020B0604020202020204" pitchFamily="34" charset="0"/>
              <a:buChar char="•"/>
            </a:pPr>
            <a:r>
              <a:rPr lang="en-US" sz="2800" dirty="0">
                <a:solidFill>
                  <a:srgbClr val="222222"/>
                </a:solidFill>
                <a:latin typeface="Arial" panose="020B0604020202020204" pitchFamily="34" charset="0"/>
                <a:cs typeface="Arial" panose="020B0604020202020204" pitchFamily="34" charset="0"/>
              </a:rPr>
              <a:t>Automatic screening calls</a:t>
            </a:r>
          </a:p>
          <a:p>
            <a:pPr marL="457200" indent="-457200">
              <a:buFont typeface="Arial" panose="020B0604020202020204" pitchFamily="34" charset="0"/>
              <a:buChar char="•"/>
            </a:pPr>
            <a:r>
              <a:rPr lang="en-US" sz="2800" dirty="0">
                <a:solidFill>
                  <a:srgbClr val="222222"/>
                </a:solidFill>
                <a:latin typeface="Arial" panose="020B0604020202020204" pitchFamily="34" charset="0"/>
                <a:cs typeface="Arial" panose="020B0604020202020204" pitchFamily="34" charset="0"/>
              </a:rPr>
              <a:t>Screening tools</a:t>
            </a:r>
          </a:p>
          <a:p>
            <a:pPr marL="457200" indent="-457200">
              <a:buFont typeface="Arial" panose="020B0604020202020204" pitchFamily="34" charset="0"/>
              <a:buChar char="•"/>
            </a:pPr>
            <a:r>
              <a:rPr lang="en-US" sz="2800" dirty="0">
                <a:solidFill>
                  <a:srgbClr val="222222"/>
                </a:solidFill>
                <a:latin typeface="Arial" panose="020B0604020202020204" pitchFamily="34" charset="0"/>
                <a:cs typeface="Arial" panose="020B0604020202020204" pitchFamily="34" charset="0"/>
              </a:rPr>
              <a:t>Tailored healthcare worker training</a:t>
            </a:r>
            <a:endParaRPr lang="en-US" sz="2800" dirty="0">
              <a:latin typeface="Arial" panose="020B0604020202020204" pitchFamily="34" charset="0"/>
              <a:cs typeface="Arial" panose="020B0604020202020204" pitchFamily="34" charset="0"/>
            </a:endParaRPr>
          </a:p>
        </p:txBody>
      </p:sp>
      <p:sp>
        <p:nvSpPr>
          <p:cNvPr id="16" name="Content Placeholder 4">
            <a:extLst>
              <a:ext uri="{FF2B5EF4-FFF2-40B4-BE49-F238E27FC236}">
                <a16:creationId xmlns:a16="http://schemas.microsoft.com/office/drawing/2014/main" id="{72A5177F-4C03-4D6B-7B14-0422F84C505B}"/>
              </a:ext>
            </a:extLst>
          </p:cNvPr>
          <p:cNvSpPr txBox="1">
            <a:spLocks/>
          </p:cNvSpPr>
          <p:nvPr/>
        </p:nvSpPr>
        <p:spPr bwMode="auto">
          <a:xfrm>
            <a:off x="6020772" y="2060740"/>
            <a:ext cx="4164138" cy="4067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norm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Arial" panose="020B0604020202020204" pitchFamily="34" charset="0"/>
              <a:buChar char="•"/>
            </a:pPr>
            <a:r>
              <a:rPr lang="en-US" sz="2800" dirty="0">
                <a:solidFill>
                  <a:srgbClr val="222222"/>
                </a:solidFill>
                <a:latin typeface="Arial" panose="020B0604020202020204" pitchFamily="34" charset="0"/>
                <a:cs typeface="Arial" panose="020B0604020202020204" pitchFamily="34" charset="0"/>
              </a:rPr>
              <a:t>Computer assisted diagnostic tools </a:t>
            </a:r>
          </a:p>
          <a:p>
            <a:pPr marL="1143000" lvl="1" indent="-457200"/>
            <a:r>
              <a:rPr lang="en-US" sz="2600" dirty="0">
                <a:solidFill>
                  <a:srgbClr val="222222"/>
                </a:solidFill>
                <a:latin typeface="Arial" panose="020B0604020202020204" pitchFamily="34" charset="0"/>
                <a:cs typeface="Arial" panose="020B0604020202020204" pitchFamily="34" charset="0"/>
              </a:rPr>
              <a:t>Imaging in particular</a:t>
            </a:r>
            <a:endParaRPr lang="en-US" sz="2800" dirty="0">
              <a:solidFill>
                <a:srgbClr val="222222"/>
              </a:solidFill>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2800" dirty="0">
                <a:solidFill>
                  <a:srgbClr val="222222"/>
                </a:solidFill>
                <a:latin typeface="Arial" panose="020B0604020202020204" pitchFamily="34" charset="0"/>
                <a:cs typeface="Arial" panose="020B0604020202020204" pitchFamily="34" charset="0"/>
              </a:rPr>
              <a:t>Clinical decision support systems</a:t>
            </a:r>
          </a:p>
          <a:p>
            <a:pPr marL="457200" indent="-457200">
              <a:buFont typeface="Arial" panose="020B0604020202020204" pitchFamily="34" charset="0"/>
              <a:buChar char="•"/>
            </a:pPr>
            <a:r>
              <a:rPr lang="en-US" sz="2800" dirty="0">
                <a:solidFill>
                  <a:srgbClr val="222222"/>
                </a:solidFill>
                <a:latin typeface="Arial" panose="020B0604020202020204" pitchFamily="34" charset="0"/>
                <a:cs typeface="Arial" panose="020B0604020202020204" pitchFamily="34" charset="0"/>
              </a:rPr>
              <a:t>Radiotherapy treatment planning tools</a:t>
            </a:r>
          </a:p>
        </p:txBody>
      </p:sp>
    </p:spTree>
    <p:extLst>
      <p:ext uri="{BB962C8B-B14F-4D97-AF65-F5344CB8AC3E}">
        <p14:creationId xmlns:p14="http://schemas.microsoft.com/office/powerpoint/2010/main" val="35016026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984E93A8-BAAE-B0CD-04AD-5E258502D633}"/>
              </a:ext>
            </a:extLst>
          </p:cNvPr>
          <p:cNvPicPr>
            <a:picLocks noGrp="1" noChangeAspect="1"/>
          </p:cNvPicPr>
          <p:nvPr>
            <p:ph idx="1"/>
          </p:nvPr>
        </p:nvPicPr>
        <p:blipFill>
          <a:blip r:embed="rId3"/>
          <a:stretch>
            <a:fillRect/>
          </a:stretch>
        </p:blipFill>
        <p:spPr>
          <a:xfrm>
            <a:off x="2148769" y="1398932"/>
            <a:ext cx="7534661" cy="4238247"/>
          </a:xfrm>
          <a:prstGeom prst="rect">
            <a:avLst/>
          </a:prstGeom>
        </p:spPr>
      </p:pic>
      <p:sp>
        <p:nvSpPr>
          <p:cNvPr id="6" name="Text Placeholder 5">
            <a:extLst>
              <a:ext uri="{FF2B5EF4-FFF2-40B4-BE49-F238E27FC236}">
                <a16:creationId xmlns:a16="http://schemas.microsoft.com/office/drawing/2014/main" id="{F985A173-EE5B-4443-8B4B-77C9A72C44A6}"/>
              </a:ext>
            </a:extLst>
          </p:cNvPr>
          <p:cNvSpPr>
            <a:spLocks noGrp="1"/>
          </p:cNvSpPr>
          <p:nvPr>
            <p:ph type="body" sz="quarter" idx="10"/>
          </p:nvPr>
        </p:nvSpPr>
        <p:spPr/>
        <p:txBody>
          <a:bodyPr>
            <a:noAutofit/>
          </a:bodyPr>
          <a:lstStyle/>
          <a:p>
            <a:r>
              <a:rPr lang="en-US" sz="4400" dirty="0">
                <a:solidFill>
                  <a:schemeClr val="tx1"/>
                </a:solidFill>
              </a:rPr>
              <a:t>What examples can be found in LMICs?</a:t>
            </a:r>
          </a:p>
        </p:txBody>
      </p:sp>
    </p:spTree>
    <p:extLst>
      <p:ext uri="{BB962C8B-B14F-4D97-AF65-F5344CB8AC3E}">
        <p14:creationId xmlns:p14="http://schemas.microsoft.com/office/powerpoint/2010/main" val="39625370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B34E6F8-DDC2-E915-6E85-83C5AB4E7D92}"/>
              </a:ext>
            </a:extLst>
          </p:cNvPr>
          <p:cNvSpPr>
            <a:spLocks noGrp="1"/>
          </p:cNvSpPr>
          <p:nvPr>
            <p:ph type="body" sz="quarter" idx="10"/>
          </p:nvPr>
        </p:nvSpPr>
        <p:spPr/>
        <p:txBody>
          <a:bodyPr>
            <a:noAutofit/>
          </a:bodyPr>
          <a:lstStyle/>
          <a:p>
            <a:r>
              <a:rPr lang="en-GB" sz="4400" dirty="0">
                <a:solidFill>
                  <a:schemeClr val="tx1"/>
                </a:solidFill>
              </a:rPr>
              <a:t>Use cases in LMICs</a:t>
            </a:r>
          </a:p>
        </p:txBody>
      </p:sp>
      <p:sp>
        <p:nvSpPr>
          <p:cNvPr id="4" name="Content Placeholder 4">
            <a:extLst>
              <a:ext uri="{FF2B5EF4-FFF2-40B4-BE49-F238E27FC236}">
                <a16:creationId xmlns:a16="http://schemas.microsoft.com/office/drawing/2014/main" id="{959975E6-651E-1F2E-3167-E9A0D9BA57C0}"/>
              </a:ext>
            </a:extLst>
          </p:cNvPr>
          <p:cNvSpPr txBox="1">
            <a:spLocks/>
          </p:cNvSpPr>
          <p:nvPr/>
        </p:nvSpPr>
        <p:spPr bwMode="auto">
          <a:xfrm>
            <a:off x="150845" y="5507155"/>
            <a:ext cx="11313757" cy="14711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norm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err="1">
                <a:solidFill>
                  <a:srgbClr val="222222"/>
                </a:solidFill>
                <a:latin typeface="-apple-system"/>
              </a:rPr>
              <a:t>Kisling</a:t>
            </a:r>
            <a:r>
              <a:rPr lang="en-US" sz="1800" dirty="0">
                <a:solidFill>
                  <a:srgbClr val="222222"/>
                </a:solidFill>
                <a:latin typeface="-apple-system"/>
              </a:rPr>
              <a:t> et al. (2019), Fully Automatic Treatment Planning for External-Beam Radiation Therapy of Locally Advanced Cervical Cancer: A Tool for Low-Resource Clinics, </a:t>
            </a:r>
            <a:r>
              <a:rPr lang="en-US" sz="1800" i="1" dirty="0">
                <a:solidFill>
                  <a:srgbClr val="222222"/>
                </a:solidFill>
                <a:latin typeface="-apple-system"/>
              </a:rPr>
              <a:t>JCO Global Oncology,</a:t>
            </a:r>
            <a:r>
              <a:rPr lang="en-GB" sz="1600" b="0" i="0" u="none" strike="noStrike" dirty="0">
                <a:solidFill>
                  <a:srgbClr val="407582"/>
                </a:solidFill>
                <a:effectLst/>
                <a:highlight>
                  <a:srgbClr val="FFFFFF"/>
                </a:highlight>
                <a:latin typeface="Open Sans" panose="020B0606030504020204" pitchFamily="34" charset="0"/>
                <a:hlinkClick r:id="rId3"/>
              </a:rPr>
              <a:t> </a:t>
            </a:r>
            <a:r>
              <a:rPr lang="en-GB" sz="1600" b="0" i="0" u="none" strike="noStrike" dirty="0">
                <a:solidFill>
                  <a:srgbClr val="407582"/>
                </a:solidFill>
                <a:effectLst/>
                <a:highlight>
                  <a:srgbClr val="FFFFFF"/>
                </a:highlight>
                <a:latin typeface="Open Sans" panose="020B0606030504020204" pitchFamily="34" charset="0"/>
                <a:hlinkClick r:id="rId4"/>
              </a:rPr>
              <a:t>https://doi.org/10.1200/JGO.18.0010</a:t>
            </a:r>
            <a:r>
              <a:rPr lang="en-GB" sz="1600" b="0" i="0" u="none" strike="noStrike" dirty="0">
                <a:solidFill>
                  <a:srgbClr val="407582"/>
                </a:solidFill>
                <a:effectLst/>
                <a:highlight>
                  <a:srgbClr val="FFFFFF"/>
                </a:highlight>
                <a:latin typeface="Open Sans" panose="020B0606030504020204" pitchFamily="34" charset="0"/>
              </a:rPr>
              <a:t> </a:t>
            </a:r>
            <a:endParaRPr lang="en-US" sz="1800" dirty="0">
              <a:solidFill>
                <a:srgbClr val="222222"/>
              </a:solidFill>
              <a:latin typeface="-apple-system"/>
            </a:endParaRPr>
          </a:p>
        </p:txBody>
      </p:sp>
      <p:pic>
        <p:nvPicPr>
          <p:cNvPr id="5" name="Content Placeholder 9">
            <a:extLst>
              <a:ext uri="{FF2B5EF4-FFF2-40B4-BE49-F238E27FC236}">
                <a16:creationId xmlns:a16="http://schemas.microsoft.com/office/drawing/2014/main" id="{9A3D2872-AFA9-E945-7FD7-B7E91BB5A09E}"/>
              </a:ext>
            </a:extLst>
          </p:cNvPr>
          <p:cNvPicPr>
            <a:picLocks noGrp="1" noChangeAspect="1"/>
          </p:cNvPicPr>
          <p:nvPr>
            <p:ph idx="1"/>
          </p:nvPr>
        </p:nvPicPr>
        <p:blipFill rotWithShape="1">
          <a:blip r:embed="rId5"/>
          <a:srcRect l="50203" r="-203" b="78049"/>
          <a:stretch/>
        </p:blipFill>
        <p:spPr>
          <a:xfrm>
            <a:off x="7468631" y="328890"/>
            <a:ext cx="4209020" cy="595747"/>
          </a:xfrm>
        </p:spPr>
      </p:pic>
      <p:pic>
        <p:nvPicPr>
          <p:cNvPr id="3074" name="Picture 2">
            <a:extLst>
              <a:ext uri="{FF2B5EF4-FFF2-40B4-BE49-F238E27FC236}">
                <a16:creationId xmlns:a16="http://schemas.microsoft.com/office/drawing/2014/main" id="{D3316E6E-3BDE-23E4-72A0-AEAB9B95FA0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460500"/>
            <a:ext cx="12192000" cy="3935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51814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
            <a:extLst>
              <a:ext uri="{FF2B5EF4-FFF2-40B4-BE49-F238E27FC236}">
                <a16:creationId xmlns:a16="http://schemas.microsoft.com/office/drawing/2014/main" id="{00A42030-2979-BBD0-4166-B19E09903BD0}"/>
              </a:ext>
            </a:extLst>
          </p:cNvPr>
          <p:cNvSpPr>
            <a:spLocks noGrp="1"/>
          </p:cNvSpPr>
          <p:nvPr>
            <p:ph type="body" sz="quarter" idx="10"/>
          </p:nvPr>
        </p:nvSpPr>
        <p:spPr>
          <a:xfrm>
            <a:off x="98258" y="2218148"/>
            <a:ext cx="11995484" cy="1098230"/>
          </a:xfrm>
        </p:spPr>
        <p:txBody>
          <a:bodyPr>
            <a:noAutofit/>
          </a:bodyPr>
          <a:lstStyle/>
          <a:p>
            <a:pPr algn="ctr"/>
            <a:r>
              <a:rPr lang="en-GB" sz="8800" dirty="0">
                <a:solidFill>
                  <a:schemeClr val="tx1"/>
                </a:solidFill>
              </a:rPr>
              <a:t>Does it work?</a:t>
            </a:r>
          </a:p>
        </p:txBody>
      </p:sp>
    </p:spTree>
    <p:extLst>
      <p:ext uri="{BB962C8B-B14F-4D97-AF65-F5344CB8AC3E}">
        <p14:creationId xmlns:p14="http://schemas.microsoft.com/office/powerpoint/2010/main" val="13378176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5C28326-5407-77CB-AD0A-92B516A2EC98}"/>
              </a:ext>
            </a:extLst>
          </p:cNvPr>
          <p:cNvSpPr>
            <a:spLocks noGrp="1"/>
          </p:cNvSpPr>
          <p:nvPr>
            <p:ph type="body" sz="quarter" idx="10"/>
          </p:nvPr>
        </p:nvSpPr>
        <p:spPr/>
        <p:txBody>
          <a:bodyPr>
            <a:noAutofit/>
          </a:bodyPr>
          <a:lstStyle/>
          <a:p>
            <a:endParaRPr lang="en-GB" sz="4400" dirty="0">
              <a:solidFill>
                <a:schemeClr val="tx1"/>
              </a:solidFill>
            </a:endParaRPr>
          </a:p>
        </p:txBody>
      </p:sp>
      <p:pic>
        <p:nvPicPr>
          <p:cNvPr id="7" name="Picture 6">
            <a:extLst>
              <a:ext uri="{FF2B5EF4-FFF2-40B4-BE49-F238E27FC236}">
                <a16:creationId xmlns:a16="http://schemas.microsoft.com/office/drawing/2014/main" id="{5735E5FA-9321-5715-22CA-CA4E41188521}"/>
              </a:ext>
            </a:extLst>
          </p:cNvPr>
          <p:cNvPicPr>
            <a:picLocks noChangeAspect="1"/>
          </p:cNvPicPr>
          <p:nvPr/>
        </p:nvPicPr>
        <p:blipFill>
          <a:blip r:embed="rId3"/>
          <a:stretch>
            <a:fillRect/>
          </a:stretch>
        </p:blipFill>
        <p:spPr>
          <a:xfrm>
            <a:off x="371993" y="1256478"/>
            <a:ext cx="11506977" cy="3342903"/>
          </a:xfrm>
          <a:prstGeom prst="rect">
            <a:avLst/>
          </a:prstGeom>
        </p:spPr>
      </p:pic>
      <p:sp>
        <p:nvSpPr>
          <p:cNvPr id="8" name="Content Placeholder 7">
            <a:extLst>
              <a:ext uri="{FF2B5EF4-FFF2-40B4-BE49-F238E27FC236}">
                <a16:creationId xmlns:a16="http://schemas.microsoft.com/office/drawing/2014/main" id="{DE537DB9-C0FE-DCDA-5756-20815F4195A3}"/>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1853939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FDCFC5B-86C7-D729-E0BD-29ABB7BB2FA8}"/>
              </a:ext>
            </a:extLst>
          </p:cNvPr>
          <p:cNvSpPr>
            <a:spLocks noGrp="1"/>
          </p:cNvSpPr>
          <p:nvPr>
            <p:ph type="body" sz="quarter" idx="10"/>
          </p:nvPr>
        </p:nvSpPr>
        <p:spPr/>
        <p:txBody>
          <a:bodyPr>
            <a:noAutofit/>
          </a:bodyPr>
          <a:lstStyle/>
          <a:p>
            <a:r>
              <a:rPr lang="en-GB" sz="4400" dirty="0">
                <a:solidFill>
                  <a:schemeClr val="tx1"/>
                </a:solidFill>
              </a:rPr>
              <a:t>Features of Included Studies and AI Tools</a:t>
            </a:r>
          </a:p>
        </p:txBody>
      </p:sp>
      <p:sp>
        <p:nvSpPr>
          <p:cNvPr id="3" name="Content Placeholder 2">
            <a:extLst>
              <a:ext uri="{FF2B5EF4-FFF2-40B4-BE49-F238E27FC236}">
                <a16:creationId xmlns:a16="http://schemas.microsoft.com/office/drawing/2014/main" id="{6CAD36C8-38BE-DD3D-85BC-7CC9B6034C23}"/>
              </a:ext>
            </a:extLst>
          </p:cNvPr>
          <p:cNvSpPr>
            <a:spLocks noGrp="1"/>
          </p:cNvSpPr>
          <p:nvPr>
            <p:ph idx="1"/>
          </p:nvPr>
        </p:nvSpPr>
        <p:spPr/>
        <p:txBody>
          <a:bodyPr>
            <a:normAutofit/>
          </a:bodyPr>
          <a:lstStyle/>
          <a:p>
            <a:pPr marL="457200" indent="-457200">
              <a:buFont typeface="Arial" panose="020B0604020202020204" pitchFamily="34" charset="0"/>
              <a:buChar char="•"/>
            </a:pPr>
            <a:r>
              <a:rPr lang="en-GB" sz="2800" dirty="0">
                <a:solidFill>
                  <a:schemeClr val="tx1"/>
                </a:solidFill>
              </a:rPr>
              <a:t>10 papers identified from screening 1,104 papers</a:t>
            </a:r>
          </a:p>
          <a:p>
            <a:pPr marL="457200" indent="-457200">
              <a:buFont typeface="Arial" panose="020B0604020202020204" pitchFamily="34" charset="0"/>
              <a:buChar char="•"/>
            </a:pPr>
            <a:r>
              <a:rPr lang="en-GB" sz="2800" b="1" dirty="0">
                <a:solidFill>
                  <a:schemeClr val="tx1"/>
                </a:solidFill>
              </a:rPr>
              <a:t>Study Settings - </a:t>
            </a:r>
            <a:r>
              <a:rPr lang="en-GB" sz="2800" dirty="0">
                <a:solidFill>
                  <a:schemeClr val="tx1"/>
                </a:solidFill>
              </a:rPr>
              <a:t>primarily in upper-middle income countries, such as China</a:t>
            </a:r>
          </a:p>
          <a:p>
            <a:pPr marL="457200" indent="-457200">
              <a:buFont typeface="Arial" panose="020B0604020202020204" pitchFamily="34" charset="0"/>
              <a:buChar char="•"/>
            </a:pPr>
            <a:r>
              <a:rPr lang="en-GB" sz="2800" b="1" dirty="0">
                <a:solidFill>
                  <a:schemeClr val="tx1"/>
                </a:solidFill>
              </a:rPr>
              <a:t>AI Applications - </a:t>
            </a:r>
            <a:r>
              <a:rPr lang="en-GB" sz="2800" dirty="0">
                <a:solidFill>
                  <a:schemeClr val="tx1"/>
                </a:solidFill>
              </a:rPr>
              <a:t>patient triage, diagnosis or screening, care planning, and care provision</a:t>
            </a:r>
          </a:p>
          <a:p>
            <a:pPr marL="457200" indent="-457200">
              <a:buFont typeface="Arial" panose="020B0604020202020204" pitchFamily="34" charset="0"/>
              <a:buChar char="•"/>
            </a:pPr>
            <a:r>
              <a:rPr lang="en-GB" sz="2800" b="1" dirty="0">
                <a:solidFill>
                  <a:schemeClr val="tx1"/>
                </a:solidFill>
              </a:rPr>
              <a:t>Transparency of AI tool training data and algorithms – </a:t>
            </a:r>
            <a:r>
              <a:rPr lang="en-GB" sz="2800" dirty="0">
                <a:solidFill>
                  <a:schemeClr val="tx1"/>
                </a:solidFill>
              </a:rPr>
              <a:t>50% reported each measure</a:t>
            </a:r>
          </a:p>
          <a:p>
            <a:pPr marL="457200" indent="-457200">
              <a:buFont typeface="Arial" panose="020B0604020202020204" pitchFamily="34" charset="0"/>
              <a:buChar char="•"/>
            </a:pPr>
            <a:r>
              <a:rPr lang="en-GB" sz="2800" b="1" dirty="0">
                <a:solidFill>
                  <a:schemeClr val="tx1"/>
                </a:solidFill>
              </a:rPr>
              <a:t>End-users – </a:t>
            </a:r>
            <a:r>
              <a:rPr lang="en-GB" sz="2800" dirty="0">
                <a:solidFill>
                  <a:schemeClr val="tx1"/>
                </a:solidFill>
              </a:rPr>
              <a:t>Mixture of individuals/patients (30%), non-physician healthcare workers (30%), and physicians (50%) with some overlap in end-users</a:t>
            </a:r>
            <a:endParaRPr lang="en-GB" sz="2800" b="1" dirty="0">
              <a:solidFill>
                <a:schemeClr val="tx1"/>
              </a:solidFill>
            </a:endParaRPr>
          </a:p>
          <a:p>
            <a:pPr marL="457200" indent="-457200">
              <a:buFont typeface="Arial" panose="020B0604020202020204" pitchFamily="34" charset="0"/>
              <a:buChar char="•"/>
            </a:pPr>
            <a:endParaRPr lang="en-GB" sz="2800" b="1" dirty="0">
              <a:solidFill>
                <a:schemeClr val="tx1"/>
              </a:solidFill>
            </a:endParaRPr>
          </a:p>
          <a:p>
            <a:pPr marL="457200" indent="-457200">
              <a:buFont typeface="Arial" panose="020B0604020202020204" pitchFamily="34" charset="0"/>
              <a:buChar char="•"/>
            </a:pPr>
            <a:endParaRPr lang="en-GB" sz="2800" dirty="0">
              <a:solidFill>
                <a:schemeClr val="tx1"/>
              </a:solidFill>
            </a:endParaRPr>
          </a:p>
        </p:txBody>
      </p:sp>
    </p:spTree>
    <p:extLst>
      <p:ext uri="{BB962C8B-B14F-4D97-AF65-F5344CB8AC3E}">
        <p14:creationId xmlns:p14="http://schemas.microsoft.com/office/powerpoint/2010/main" val="38050051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74A7E844-6ABE-7B50-5892-1F1F41D104C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
            <a:ext cx="5314739" cy="6400801"/>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33A4F31F-0FF1-B12D-D9CE-48F7F42C5644}"/>
              </a:ext>
            </a:extLst>
          </p:cNvPr>
          <p:cNvSpPr>
            <a:spLocks noGrp="1"/>
          </p:cNvSpPr>
          <p:nvPr>
            <p:ph idx="1"/>
          </p:nvPr>
        </p:nvSpPr>
        <p:spPr>
          <a:xfrm>
            <a:off x="5282469" y="263136"/>
            <a:ext cx="6670515" cy="6320544"/>
          </a:xfrm>
        </p:spPr>
        <p:txBody>
          <a:bodyPr>
            <a:normAutofit fontScale="92500" lnSpcReduction="10000"/>
          </a:bodyPr>
          <a:lstStyle/>
          <a:p>
            <a:r>
              <a:rPr lang="en-GB" sz="2800" b="1" dirty="0">
                <a:solidFill>
                  <a:schemeClr val="tx1"/>
                </a:solidFill>
              </a:rPr>
              <a:t>Advantages</a:t>
            </a:r>
          </a:p>
          <a:p>
            <a:pPr marL="342900" indent="-342900">
              <a:buFont typeface="Arial" panose="020B0604020202020204" pitchFamily="34" charset="0"/>
              <a:buChar char="•"/>
            </a:pPr>
            <a:r>
              <a:rPr lang="en-GB" sz="2800" dirty="0">
                <a:solidFill>
                  <a:schemeClr val="tx1"/>
                </a:solidFill>
              </a:rPr>
              <a:t>High concordance between AI tools and physicians in imaging</a:t>
            </a:r>
          </a:p>
          <a:p>
            <a:pPr marL="342900" indent="-342900">
              <a:buFont typeface="Arial" panose="020B0604020202020204" pitchFamily="34" charset="0"/>
              <a:buChar char="•"/>
            </a:pPr>
            <a:r>
              <a:rPr lang="en-GB" sz="2800" dirty="0">
                <a:solidFill>
                  <a:schemeClr val="tx1"/>
                </a:solidFill>
              </a:rPr>
              <a:t>Health outcomes improved (when measured)</a:t>
            </a:r>
          </a:p>
          <a:p>
            <a:r>
              <a:rPr lang="en-GB" sz="2800" b="1" dirty="0">
                <a:solidFill>
                  <a:schemeClr val="tx1"/>
                </a:solidFill>
              </a:rPr>
              <a:t>Mixed Results</a:t>
            </a:r>
          </a:p>
          <a:p>
            <a:pPr marL="457200" indent="-457200">
              <a:buFont typeface="Arial" panose="020B0604020202020204" pitchFamily="34" charset="0"/>
              <a:buChar char="•"/>
            </a:pPr>
            <a:r>
              <a:rPr lang="en-GB" sz="2800" dirty="0">
                <a:solidFill>
                  <a:schemeClr val="tx1"/>
                </a:solidFill>
              </a:rPr>
              <a:t>Impacts on workloads</a:t>
            </a:r>
          </a:p>
          <a:p>
            <a:pPr marL="457200" indent="-457200">
              <a:buFont typeface="Arial" panose="020B0604020202020204" pitchFamily="34" charset="0"/>
              <a:buChar char="•"/>
            </a:pPr>
            <a:r>
              <a:rPr lang="en-GB" sz="2800" dirty="0">
                <a:solidFill>
                  <a:schemeClr val="tx1"/>
                </a:solidFill>
              </a:rPr>
              <a:t>Diagnostic times</a:t>
            </a:r>
          </a:p>
          <a:p>
            <a:pPr marL="457200" indent="-457200">
              <a:buFont typeface="Arial" panose="020B0604020202020204" pitchFamily="34" charset="0"/>
              <a:buChar char="•"/>
            </a:pPr>
            <a:r>
              <a:rPr lang="en-GB" sz="2800" dirty="0">
                <a:solidFill>
                  <a:schemeClr val="tx1"/>
                </a:solidFill>
              </a:rPr>
              <a:t>User friendliness</a:t>
            </a:r>
          </a:p>
          <a:p>
            <a:r>
              <a:rPr lang="en-GB" sz="2800" b="1" dirty="0">
                <a:solidFill>
                  <a:schemeClr val="tx1"/>
                </a:solidFill>
              </a:rPr>
              <a:t>Disadvantages</a:t>
            </a:r>
          </a:p>
          <a:p>
            <a:pPr marL="342900" indent="-342900">
              <a:buFont typeface="Arial" panose="020B0604020202020204" pitchFamily="34" charset="0"/>
              <a:buChar char="•"/>
            </a:pPr>
            <a:r>
              <a:rPr lang="en-GB" sz="2800" dirty="0">
                <a:solidFill>
                  <a:schemeClr val="tx1"/>
                </a:solidFill>
              </a:rPr>
              <a:t>Poor trust </a:t>
            </a:r>
          </a:p>
          <a:p>
            <a:pPr marL="342900" indent="-342900">
              <a:buFont typeface="Arial" panose="020B0604020202020204" pitchFamily="34" charset="0"/>
              <a:buChar char="•"/>
            </a:pPr>
            <a:r>
              <a:rPr lang="en-GB" sz="2800" dirty="0">
                <a:solidFill>
                  <a:schemeClr val="tx1"/>
                </a:solidFill>
              </a:rPr>
              <a:t>Poor accounting for local contexts</a:t>
            </a:r>
          </a:p>
          <a:p>
            <a:pPr marL="342900" indent="-342900">
              <a:buFont typeface="Arial" panose="020B0604020202020204" pitchFamily="34" charset="0"/>
              <a:buChar char="•"/>
            </a:pPr>
            <a:r>
              <a:rPr lang="en-GB" sz="2800" dirty="0">
                <a:solidFill>
                  <a:schemeClr val="tx1"/>
                </a:solidFill>
              </a:rPr>
              <a:t>Poor concordance and impacts on workflows in some settings</a:t>
            </a:r>
          </a:p>
          <a:p>
            <a:pPr marL="342900" indent="-342900">
              <a:buFont typeface="Arial" panose="020B0604020202020204" pitchFamily="34" charset="0"/>
              <a:buChar char="•"/>
            </a:pPr>
            <a:r>
              <a:rPr lang="en-GB" sz="2800" dirty="0">
                <a:solidFill>
                  <a:schemeClr val="tx1"/>
                </a:solidFill>
              </a:rPr>
              <a:t>Not shown to be cost-effective</a:t>
            </a:r>
          </a:p>
          <a:p>
            <a:endParaRPr lang="en-GB" sz="2800" dirty="0">
              <a:solidFill>
                <a:schemeClr val="tx1"/>
              </a:solidFill>
            </a:endParaRPr>
          </a:p>
          <a:p>
            <a:endParaRPr lang="en-GB" sz="2800" dirty="0">
              <a:solidFill>
                <a:schemeClr val="tx1"/>
              </a:solidFill>
            </a:endParaRPr>
          </a:p>
          <a:p>
            <a:pPr marL="342900" indent="-342900">
              <a:buFont typeface="Arial" panose="020B0604020202020204" pitchFamily="34" charset="0"/>
              <a:buChar char="•"/>
            </a:pPr>
            <a:endParaRPr lang="en-GB" sz="2800" dirty="0">
              <a:solidFill>
                <a:schemeClr val="tx1"/>
              </a:solidFill>
            </a:endParaRPr>
          </a:p>
          <a:p>
            <a:pPr marL="342900" indent="-342900">
              <a:buFont typeface="Arial" panose="020B0604020202020204" pitchFamily="34" charset="0"/>
              <a:buChar char="•"/>
            </a:pPr>
            <a:endParaRPr lang="en-GB" sz="2800" dirty="0">
              <a:solidFill>
                <a:schemeClr val="tx1"/>
              </a:solidFill>
            </a:endParaRPr>
          </a:p>
        </p:txBody>
      </p:sp>
    </p:spTree>
    <p:extLst>
      <p:ext uri="{BB962C8B-B14F-4D97-AF65-F5344CB8AC3E}">
        <p14:creationId xmlns:p14="http://schemas.microsoft.com/office/powerpoint/2010/main" val="33182783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FDCFC5B-86C7-D729-E0BD-29ABB7BB2FA8}"/>
              </a:ext>
            </a:extLst>
          </p:cNvPr>
          <p:cNvSpPr>
            <a:spLocks noGrp="1"/>
          </p:cNvSpPr>
          <p:nvPr>
            <p:ph type="body" sz="quarter" idx="10"/>
          </p:nvPr>
        </p:nvSpPr>
        <p:spPr/>
        <p:txBody>
          <a:bodyPr>
            <a:noAutofit/>
          </a:bodyPr>
          <a:lstStyle/>
          <a:p>
            <a:r>
              <a:rPr lang="en-GB" sz="4400" dirty="0">
                <a:solidFill>
                  <a:schemeClr val="tx1"/>
                </a:solidFill>
              </a:rPr>
              <a:t>Advantages – High Concordance</a:t>
            </a:r>
          </a:p>
        </p:txBody>
      </p:sp>
      <p:sp>
        <p:nvSpPr>
          <p:cNvPr id="3" name="Content Placeholder 2">
            <a:extLst>
              <a:ext uri="{FF2B5EF4-FFF2-40B4-BE49-F238E27FC236}">
                <a16:creationId xmlns:a16="http://schemas.microsoft.com/office/drawing/2014/main" id="{6CAD36C8-38BE-DD3D-85BC-7CC9B6034C23}"/>
              </a:ext>
            </a:extLst>
          </p:cNvPr>
          <p:cNvSpPr>
            <a:spLocks noGrp="1"/>
          </p:cNvSpPr>
          <p:nvPr>
            <p:ph idx="1"/>
          </p:nvPr>
        </p:nvSpPr>
        <p:spPr>
          <a:xfrm>
            <a:off x="363894" y="1456360"/>
            <a:ext cx="11313757" cy="4067175"/>
          </a:xfrm>
        </p:spPr>
        <p:txBody>
          <a:bodyPr>
            <a:normAutofit/>
          </a:bodyPr>
          <a:lstStyle/>
          <a:p>
            <a:pPr marL="342900" indent="-342900">
              <a:buFont typeface="Arial" panose="020B0604020202020204" pitchFamily="34" charset="0"/>
              <a:buChar char="•"/>
            </a:pPr>
            <a:r>
              <a:rPr lang="en-GB" sz="2800" dirty="0">
                <a:solidFill>
                  <a:schemeClr val="tx1"/>
                </a:solidFill>
              </a:rPr>
              <a:t>High concordance between AI tools and physicians in imaging</a:t>
            </a:r>
          </a:p>
          <a:p>
            <a:endParaRPr lang="en-GB" sz="2800" b="1" dirty="0">
              <a:solidFill>
                <a:schemeClr val="tx1"/>
              </a:solidFill>
            </a:endParaRPr>
          </a:p>
          <a:p>
            <a:pPr marL="457200" indent="-457200">
              <a:buFont typeface="Arial" panose="020B0604020202020204" pitchFamily="34" charset="0"/>
              <a:buChar char="•"/>
            </a:pPr>
            <a:endParaRPr lang="en-GB" sz="2800" dirty="0">
              <a:solidFill>
                <a:schemeClr val="tx1"/>
              </a:solidFill>
            </a:endParaRPr>
          </a:p>
        </p:txBody>
      </p:sp>
      <p:pic>
        <p:nvPicPr>
          <p:cNvPr id="5" name="Picture 4">
            <a:extLst>
              <a:ext uri="{FF2B5EF4-FFF2-40B4-BE49-F238E27FC236}">
                <a16:creationId xmlns:a16="http://schemas.microsoft.com/office/drawing/2014/main" id="{DBABD1A0-96A2-4245-D8A8-A66775F4BA9F}"/>
              </a:ext>
            </a:extLst>
          </p:cNvPr>
          <p:cNvPicPr>
            <a:picLocks noChangeAspect="1"/>
          </p:cNvPicPr>
          <p:nvPr/>
        </p:nvPicPr>
        <p:blipFill>
          <a:blip r:embed="rId2"/>
          <a:stretch>
            <a:fillRect/>
          </a:stretch>
        </p:blipFill>
        <p:spPr>
          <a:xfrm>
            <a:off x="1486855" y="2213811"/>
            <a:ext cx="3432023" cy="3309724"/>
          </a:xfrm>
          <a:prstGeom prst="rect">
            <a:avLst/>
          </a:prstGeom>
        </p:spPr>
      </p:pic>
      <p:pic>
        <p:nvPicPr>
          <p:cNvPr id="7" name="Picture 6">
            <a:extLst>
              <a:ext uri="{FF2B5EF4-FFF2-40B4-BE49-F238E27FC236}">
                <a16:creationId xmlns:a16="http://schemas.microsoft.com/office/drawing/2014/main" id="{AF421159-6A98-E00B-7177-99DB77A4FF8A}"/>
              </a:ext>
            </a:extLst>
          </p:cNvPr>
          <p:cNvPicPr>
            <a:picLocks noChangeAspect="1"/>
          </p:cNvPicPr>
          <p:nvPr/>
        </p:nvPicPr>
        <p:blipFill>
          <a:blip r:embed="rId3"/>
          <a:stretch>
            <a:fillRect/>
          </a:stretch>
        </p:blipFill>
        <p:spPr>
          <a:xfrm>
            <a:off x="5623909" y="2159453"/>
            <a:ext cx="5081236" cy="3418439"/>
          </a:xfrm>
          <a:prstGeom prst="rect">
            <a:avLst/>
          </a:prstGeom>
        </p:spPr>
      </p:pic>
      <p:sp>
        <p:nvSpPr>
          <p:cNvPr id="8" name="Content Placeholder 4">
            <a:extLst>
              <a:ext uri="{FF2B5EF4-FFF2-40B4-BE49-F238E27FC236}">
                <a16:creationId xmlns:a16="http://schemas.microsoft.com/office/drawing/2014/main" id="{7E3F18F2-BE8C-0DB2-3EAD-92CE47E73160}"/>
              </a:ext>
            </a:extLst>
          </p:cNvPr>
          <p:cNvSpPr txBox="1">
            <a:spLocks/>
          </p:cNvSpPr>
          <p:nvPr/>
        </p:nvSpPr>
        <p:spPr bwMode="auto">
          <a:xfrm>
            <a:off x="150844" y="5767145"/>
            <a:ext cx="12169493" cy="14711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norm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rgbClr val="222222"/>
                </a:solidFill>
                <a:latin typeface="-apple-system"/>
              </a:rPr>
              <a:t>CAD4TB (left): </a:t>
            </a:r>
            <a:r>
              <a:rPr lang="en-US" sz="1800" dirty="0">
                <a:solidFill>
                  <a:srgbClr val="222222"/>
                </a:solidFill>
                <a:latin typeface="-apple-system"/>
                <a:hlinkClick r:id="rId4"/>
              </a:rPr>
              <a:t>https://delft.care/cad4tb/</a:t>
            </a:r>
            <a:r>
              <a:rPr lang="en-US" sz="1800" dirty="0">
                <a:solidFill>
                  <a:srgbClr val="222222"/>
                </a:solidFill>
                <a:latin typeface="-apple-system"/>
              </a:rPr>
              <a:t>, Love et al. 2018 (right) https://ascopubs.org/doi/pdfdirect/10.1200/JGO.17.00222</a:t>
            </a:r>
          </a:p>
        </p:txBody>
      </p:sp>
    </p:spTree>
    <p:extLst>
      <p:ext uri="{BB962C8B-B14F-4D97-AF65-F5344CB8AC3E}">
        <p14:creationId xmlns:p14="http://schemas.microsoft.com/office/powerpoint/2010/main" val="34011219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FDCFC5B-86C7-D729-E0BD-29ABB7BB2FA8}"/>
              </a:ext>
            </a:extLst>
          </p:cNvPr>
          <p:cNvSpPr>
            <a:spLocks noGrp="1"/>
          </p:cNvSpPr>
          <p:nvPr>
            <p:ph type="body" sz="quarter" idx="10"/>
          </p:nvPr>
        </p:nvSpPr>
        <p:spPr/>
        <p:txBody>
          <a:bodyPr>
            <a:noAutofit/>
          </a:bodyPr>
          <a:lstStyle/>
          <a:p>
            <a:r>
              <a:rPr lang="en-GB" sz="4400" dirty="0">
                <a:solidFill>
                  <a:schemeClr val="tx1"/>
                </a:solidFill>
              </a:rPr>
              <a:t>Mixed – Impacts on Workflows</a:t>
            </a:r>
          </a:p>
        </p:txBody>
      </p:sp>
      <p:sp>
        <p:nvSpPr>
          <p:cNvPr id="3" name="Content Placeholder 2">
            <a:extLst>
              <a:ext uri="{FF2B5EF4-FFF2-40B4-BE49-F238E27FC236}">
                <a16:creationId xmlns:a16="http://schemas.microsoft.com/office/drawing/2014/main" id="{6CAD36C8-38BE-DD3D-85BC-7CC9B6034C23}"/>
              </a:ext>
            </a:extLst>
          </p:cNvPr>
          <p:cNvSpPr>
            <a:spLocks noGrp="1"/>
          </p:cNvSpPr>
          <p:nvPr>
            <p:ph idx="1"/>
          </p:nvPr>
        </p:nvSpPr>
        <p:spPr>
          <a:xfrm>
            <a:off x="363894" y="1456360"/>
            <a:ext cx="11313757" cy="4067175"/>
          </a:xfrm>
        </p:spPr>
        <p:txBody>
          <a:bodyPr>
            <a:normAutofit/>
          </a:bodyPr>
          <a:lstStyle/>
          <a:p>
            <a:pPr marL="457200" indent="-457200">
              <a:buFont typeface="Arial" panose="020B0604020202020204" pitchFamily="34" charset="0"/>
              <a:buChar char="•"/>
            </a:pPr>
            <a:r>
              <a:rPr lang="en-GB" sz="2800" dirty="0">
                <a:solidFill>
                  <a:schemeClr val="tx1"/>
                </a:solidFill>
              </a:rPr>
              <a:t>Impacts on</a:t>
            </a:r>
            <a:r>
              <a:rPr lang="en-GB" sz="2800" b="1" dirty="0">
                <a:solidFill>
                  <a:schemeClr val="tx1"/>
                </a:solidFill>
              </a:rPr>
              <a:t> workloads </a:t>
            </a:r>
            <a:r>
              <a:rPr lang="en-GB" sz="2800" dirty="0">
                <a:solidFill>
                  <a:schemeClr val="tx1"/>
                </a:solidFill>
              </a:rPr>
              <a:t>varies </a:t>
            </a:r>
          </a:p>
          <a:p>
            <a:pPr marL="457200" indent="-457200">
              <a:buFont typeface="Arial" panose="020B0604020202020204" pitchFamily="34" charset="0"/>
              <a:buChar char="•"/>
            </a:pPr>
            <a:r>
              <a:rPr lang="en-GB" sz="2800" b="1" dirty="0">
                <a:solidFill>
                  <a:schemeClr val="tx1"/>
                </a:solidFill>
              </a:rPr>
              <a:t>Diagnostic times</a:t>
            </a:r>
            <a:r>
              <a:rPr lang="en-GB" sz="2800" dirty="0">
                <a:solidFill>
                  <a:schemeClr val="tx1"/>
                </a:solidFill>
              </a:rPr>
              <a:t> sometimes improved, or were delayed</a:t>
            </a:r>
          </a:p>
          <a:p>
            <a:pPr marL="457200" indent="-457200">
              <a:buFont typeface="Arial" panose="020B0604020202020204" pitchFamily="34" charset="0"/>
              <a:buChar char="•"/>
            </a:pPr>
            <a:r>
              <a:rPr lang="en-GB" sz="2800" dirty="0">
                <a:solidFill>
                  <a:schemeClr val="tx1"/>
                </a:solidFill>
              </a:rPr>
              <a:t>Some tools were </a:t>
            </a:r>
            <a:r>
              <a:rPr lang="en-GB" sz="2800" b="1" dirty="0">
                <a:solidFill>
                  <a:schemeClr val="tx1"/>
                </a:solidFill>
              </a:rPr>
              <a:t>user friendly</a:t>
            </a:r>
            <a:r>
              <a:rPr lang="en-GB" sz="2800" dirty="0">
                <a:solidFill>
                  <a:schemeClr val="tx1"/>
                </a:solidFill>
              </a:rPr>
              <a:t>, others impeded healthcare workers</a:t>
            </a:r>
          </a:p>
          <a:p>
            <a:endParaRPr lang="en-GB" sz="2800" b="1" dirty="0">
              <a:solidFill>
                <a:schemeClr val="tx1"/>
              </a:solidFill>
            </a:endParaRPr>
          </a:p>
          <a:p>
            <a:pPr marL="457200" indent="-457200">
              <a:buFont typeface="Arial" panose="020B0604020202020204" pitchFamily="34" charset="0"/>
              <a:buChar char="•"/>
            </a:pPr>
            <a:endParaRPr lang="en-GB" sz="2800" dirty="0">
              <a:solidFill>
                <a:schemeClr val="tx1"/>
              </a:solidFill>
            </a:endParaRPr>
          </a:p>
        </p:txBody>
      </p:sp>
      <p:pic>
        <p:nvPicPr>
          <p:cNvPr id="1026" name="Picture 2" descr="In Rural China, Shortages of Treatment, Doctors Prove Deadly">
            <a:extLst>
              <a:ext uri="{FF2B5EF4-FFF2-40B4-BE49-F238E27FC236}">
                <a16:creationId xmlns:a16="http://schemas.microsoft.com/office/drawing/2014/main" id="{EDFAE0B3-390A-34BF-2AA1-8C227587C2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894" y="3000992"/>
            <a:ext cx="5133474" cy="288757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eru: COVID situation remains critical in the worst-hit country | MSF">
            <a:extLst>
              <a:ext uri="{FF2B5EF4-FFF2-40B4-BE49-F238E27FC236}">
                <a16:creationId xmlns:a16="http://schemas.microsoft.com/office/drawing/2014/main" id="{2263D3E7-56B2-C444-1EB1-6ABFA5009B3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68715" y="3000992"/>
            <a:ext cx="5308935" cy="29730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1790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B34E6F8-DDC2-E915-6E85-83C5AB4E7D92}"/>
              </a:ext>
            </a:extLst>
          </p:cNvPr>
          <p:cNvSpPr>
            <a:spLocks noGrp="1"/>
          </p:cNvSpPr>
          <p:nvPr>
            <p:ph type="body" sz="quarter" idx="10"/>
          </p:nvPr>
        </p:nvSpPr>
        <p:spPr/>
        <p:txBody>
          <a:bodyPr>
            <a:noAutofit/>
          </a:bodyPr>
          <a:lstStyle/>
          <a:p>
            <a:r>
              <a:rPr lang="en-GB" sz="4400" dirty="0">
                <a:solidFill>
                  <a:schemeClr val="tx1"/>
                </a:solidFill>
              </a:rPr>
              <a:t>Disadvantages - Accounting for Context</a:t>
            </a:r>
          </a:p>
        </p:txBody>
      </p:sp>
      <p:sp>
        <p:nvSpPr>
          <p:cNvPr id="4" name="Content Placeholder 4">
            <a:extLst>
              <a:ext uri="{FF2B5EF4-FFF2-40B4-BE49-F238E27FC236}">
                <a16:creationId xmlns:a16="http://schemas.microsoft.com/office/drawing/2014/main" id="{959975E6-651E-1F2E-3167-E9A0D9BA57C0}"/>
              </a:ext>
            </a:extLst>
          </p:cNvPr>
          <p:cNvSpPr txBox="1">
            <a:spLocks/>
          </p:cNvSpPr>
          <p:nvPr/>
        </p:nvSpPr>
        <p:spPr bwMode="auto">
          <a:xfrm>
            <a:off x="150844" y="5767145"/>
            <a:ext cx="11313757" cy="14711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norm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rgbClr val="222222"/>
                </a:solidFill>
                <a:latin typeface="-apple-system"/>
                <a:hlinkClick r:id="rId3"/>
              </a:rPr>
              <a:t>https://www.youtube.com/watch?v=338CIHlVi7A</a:t>
            </a:r>
            <a:r>
              <a:rPr lang="en-US" sz="1800" dirty="0">
                <a:solidFill>
                  <a:srgbClr val="222222"/>
                </a:solidFill>
                <a:latin typeface="-apple-system"/>
              </a:rPr>
              <a:t> </a:t>
            </a:r>
          </a:p>
        </p:txBody>
      </p:sp>
      <p:pic>
        <p:nvPicPr>
          <p:cNvPr id="6" name="Picture 5">
            <a:extLst>
              <a:ext uri="{FF2B5EF4-FFF2-40B4-BE49-F238E27FC236}">
                <a16:creationId xmlns:a16="http://schemas.microsoft.com/office/drawing/2014/main" id="{BBE04FD9-96C4-DECB-231F-3FC7138C0DBA}"/>
              </a:ext>
            </a:extLst>
          </p:cNvPr>
          <p:cNvPicPr>
            <a:picLocks noChangeAspect="1"/>
          </p:cNvPicPr>
          <p:nvPr/>
        </p:nvPicPr>
        <p:blipFill>
          <a:blip r:embed="rId4"/>
          <a:stretch>
            <a:fillRect/>
          </a:stretch>
        </p:blipFill>
        <p:spPr>
          <a:xfrm>
            <a:off x="922901" y="1220526"/>
            <a:ext cx="9769642" cy="4416947"/>
          </a:xfrm>
          <a:prstGeom prst="rect">
            <a:avLst/>
          </a:prstGeom>
        </p:spPr>
      </p:pic>
      <p:sp>
        <p:nvSpPr>
          <p:cNvPr id="3" name="Content Placeholder 2">
            <a:extLst>
              <a:ext uri="{FF2B5EF4-FFF2-40B4-BE49-F238E27FC236}">
                <a16:creationId xmlns:a16="http://schemas.microsoft.com/office/drawing/2014/main" id="{D573AEEC-5813-6318-BC92-02675D7FB0FB}"/>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6391018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B34E6F8-DDC2-E915-6E85-83C5AB4E7D92}"/>
              </a:ext>
            </a:extLst>
          </p:cNvPr>
          <p:cNvSpPr>
            <a:spLocks noGrp="1"/>
          </p:cNvSpPr>
          <p:nvPr>
            <p:ph type="body" sz="quarter" idx="10"/>
          </p:nvPr>
        </p:nvSpPr>
        <p:spPr/>
        <p:txBody>
          <a:bodyPr>
            <a:noAutofit/>
          </a:bodyPr>
          <a:lstStyle/>
          <a:p>
            <a:r>
              <a:rPr lang="en-GB" sz="4400" dirty="0">
                <a:solidFill>
                  <a:schemeClr val="tx1"/>
                </a:solidFill>
              </a:rPr>
              <a:t>Disadvantages - Accounting for Context</a:t>
            </a:r>
          </a:p>
        </p:txBody>
      </p:sp>
      <p:sp>
        <p:nvSpPr>
          <p:cNvPr id="4" name="Content Placeholder 4">
            <a:extLst>
              <a:ext uri="{FF2B5EF4-FFF2-40B4-BE49-F238E27FC236}">
                <a16:creationId xmlns:a16="http://schemas.microsoft.com/office/drawing/2014/main" id="{959975E6-651E-1F2E-3167-E9A0D9BA57C0}"/>
              </a:ext>
            </a:extLst>
          </p:cNvPr>
          <p:cNvSpPr txBox="1">
            <a:spLocks/>
          </p:cNvSpPr>
          <p:nvPr/>
        </p:nvSpPr>
        <p:spPr bwMode="auto">
          <a:xfrm>
            <a:off x="150844" y="5823273"/>
            <a:ext cx="11313757" cy="14711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norm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rgbClr val="222222"/>
                </a:solidFill>
                <a:latin typeface="-apple-system"/>
              </a:rPr>
              <a:t>Wang et al. (2021), </a:t>
            </a:r>
            <a:r>
              <a:rPr lang="en-US" sz="1800" dirty="0">
                <a:solidFill>
                  <a:srgbClr val="222222"/>
                </a:solidFill>
                <a:latin typeface="-apple-system"/>
                <a:hlinkClick r:id="rId3"/>
              </a:rPr>
              <a:t>https://arxiv.org/pdf/2101.01524</a:t>
            </a:r>
            <a:r>
              <a:rPr lang="en-US" sz="1800" dirty="0">
                <a:solidFill>
                  <a:srgbClr val="222222"/>
                </a:solidFill>
                <a:latin typeface="-apple-system"/>
              </a:rPr>
              <a:t> </a:t>
            </a:r>
          </a:p>
        </p:txBody>
      </p:sp>
      <p:sp>
        <p:nvSpPr>
          <p:cNvPr id="3" name="Content Placeholder 2">
            <a:extLst>
              <a:ext uri="{FF2B5EF4-FFF2-40B4-BE49-F238E27FC236}">
                <a16:creationId xmlns:a16="http://schemas.microsoft.com/office/drawing/2014/main" id="{D573AEEC-5813-6318-BC92-02675D7FB0FB}"/>
              </a:ext>
            </a:extLst>
          </p:cNvPr>
          <p:cNvSpPr>
            <a:spLocks noGrp="1"/>
          </p:cNvSpPr>
          <p:nvPr>
            <p:ph idx="1"/>
          </p:nvPr>
        </p:nvSpPr>
        <p:spPr/>
        <p:txBody>
          <a:bodyPr/>
          <a:lstStyle/>
          <a:p>
            <a:endParaRPr lang="en-GB"/>
          </a:p>
        </p:txBody>
      </p:sp>
      <p:pic>
        <p:nvPicPr>
          <p:cNvPr id="7" name="Picture 6">
            <a:extLst>
              <a:ext uri="{FF2B5EF4-FFF2-40B4-BE49-F238E27FC236}">
                <a16:creationId xmlns:a16="http://schemas.microsoft.com/office/drawing/2014/main" id="{81BF695D-3C78-71CD-7878-8B6B0C12A9DE}"/>
              </a:ext>
            </a:extLst>
          </p:cNvPr>
          <p:cNvPicPr>
            <a:picLocks noChangeAspect="1"/>
          </p:cNvPicPr>
          <p:nvPr/>
        </p:nvPicPr>
        <p:blipFill>
          <a:blip r:embed="rId4"/>
          <a:stretch>
            <a:fillRect/>
          </a:stretch>
        </p:blipFill>
        <p:spPr>
          <a:xfrm>
            <a:off x="1731650" y="1016988"/>
            <a:ext cx="8578244" cy="4824024"/>
          </a:xfrm>
          <a:prstGeom prst="rect">
            <a:avLst/>
          </a:prstGeom>
        </p:spPr>
      </p:pic>
    </p:spTree>
    <p:extLst>
      <p:ext uri="{BB962C8B-B14F-4D97-AF65-F5344CB8AC3E}">
        <p14:creationId xmlns:p14="http://schemas.microsoft.com/office/powerpoint/2010/main" val="22591653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5DB9BFD-58D2-5E76-6B4C-7257A9D157A7}"/>
              </a:ext>
            </a:extLst>
          </p:cNvPr>
          <p:cNvSpPr>
            <a:spLocks noGrp="1"/>
          </p:cNvSpPr>
          <p:nvPr>
            <p:ph type="body" sz="quarter" idx="10"/>
          </p:nvPr>
        </p:nvSpPr>
        <p:spPr/>
        <p:txBody>
          <a:bodyPr>
            <a:noAutofit/>
          </a:bodyPr>
          <a:lstStyle/>
          <a:p>
            <a:r>
              <a:rPr lang="en-GB" sz="4400" dirty="0">
                <a:solidFill>
                  <a:schemeClr val="tx1"/>
                </a:solidFill>
              </a:rPr>
              <a:t>Recent deployments in LMICs</a:t>
            </a:r>
          </a:p>
        </p:txBody>
      </p:sp>
      <p:sp>
        <p:nvSpPr>
          <p:cNvPr id="3" name="Content Placeholder 2">
            <a:extLst>
              <a:ext uri="{FF2B5EF4-FFF2-40B4-BE49-F238E27FC236}">
                <a16:creationId xmlns:a16="http://schemas.microsoft.com/office/drawing/2014/main" id="{2B6A96FB-4306-F7C1-297E-2A404FD39816}"/>
              </a:ext>
            </a:extLst>
          </p:cNvPr>
          <p:cNvSpPr>
            <a:spLocks noGrp="1"/>
          </p:cNvSpPr>
          <p:nvPr>
            <p:ph idx="1"/>
          </p:nvPr>
        </p:nvSpPr>
        <p:spPr>
          <a:xfrm>
            <a:off x="363894" y="1146842"/>
            <a:ext cx="11313757" cy="4363621"/>
          </a:xfrm>
        </p:spPr>
        <p:txBody>
          <a:bodyPr>
            <a:normAutofit/>
          </a:bodyPr>
          <a:lstStyle/>
          <a:p>
            <a:r>
              <a:rPr lang="en-GB" sz="2800" b="1" dirty="0">
                <a:solidFill>
                  <a:schemeClr val="tx1"/>
                </a:solidFill>
              </a:rPr>
              <a:t>CT CAD for Acute Stroke</a:t>
            </a:r>
          </a:p>
          <a:p>
            <a:endParaRPr lang="en-GB" sz="2800" dirty="0">
              <a:solidFill>
                <a:schemeClr val="tx1"/>
              </a:solidFill>
            </a:endParaRPr>
          </a:p>
        </p:txBody>
      </p:sp>
      <p:sp>
        <p:nvSpPr>
          <p:cNvPr id="6" name="Content Placeholder 2">
            <a:extLst>
              <a:ext uri="{FF2B5EF4-FFF2-40B4-BE49-F238E27FC236}">
                <a16:creationId xmlns:a16="http://schemas.microsoft.com/office/drawing/2014/main" id="{173A7538-716D-9D76-91C4-7CE5C69C84EC}"/>
              </a:ext>
            </a:extLst>
          </p:cNvPr>
          <p:cNvSpPr txBox="1">
            <a:spLocks/>
          </p:cNvSpPr>
          <p:nvPr/>
        </p:nvSpPr>
        <p:spPr bwMode="auto">
          <a:xfrm>
            <a:off x="5088044" y="1798721"/>
            <a:ext cx="6740062" cy="37117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normAutofit fontScale="92500" lnSpcReduction="10000"/>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err="1">
                <a:solidFill>
                  <a:schemeClr val="tx1"/>
                </a:solidFill>
              </a:rPr>
              <a:t>qER</a:t>
            </a:r>
            <a:r>
              <a:rPr lang="en-GB" dirty="0">
                <a:solidFill>
                  <a:schemeClr val="tx1"/>
                </a:solidFill>
              </a:rPr>
              <a:t> – manufactured by Qure.ai </a:t>
            </a:r>
          </a:p>
          <a:p>
            <a:pPr marL="342900" indent="-342900">
              <a:buFont typeface="Arial" panose="020B0604020202020204" pitchFamily="34" charset="0"/>
              <a:buChar char="•"/>
            </a:pPr>
            <a:r>
              <a:rPr lang="en-US" dirty="0">
                <a:solidFill>
                  <a:schemeClr val="tx1"/>
                </a:solidFill>
              </a:rPr>
              <a:t>89% sensitivity and 99% specificity on Indian sample</a:t>
            </a:r>
          </a:p>
          <a:p>
            <a:pPr marL="342900" indent="-342900">
              <a:buFont typeface="Arial" panose="020B0604020202020204" pitchFamily="34" charset="0"/>
              <a:buChar char="•"/>
            </a:pPr>
            <a:r>
              <a:rPr lang="en-US" dirty="0">
                <a:solidFill>
                  <a:schemeClr val="tx1"/>
                </a:solidFill>
              </a:rPr>
              <a:t>PPV – 96%, NPV – 94% on Indian sample </a:t>
            </a:r>
          </a:p>
          <a:p>
            <a:pPr marL="342900" indent="-342900">
              <a:buFont typeface="Arial" panose="020B0604020202020204" pitchFamily="34" charset="0"/>
              <a:buChar char="•"/>
            </a:pPr>
            <a:endParaRPr lang="en-US" dirty="0">
              <a:solidFill>
                <a:schemeClr val="tx1"/>
              </a:solidFill>
            </a:endParaRPr>
          </a:p>
          <a:p>
            <a:r>
              <a:rPr lang="en-US" dirty="0">
                <a:solidFill>
                  <a:schemeClr val="tx1"/>
                </a:solidFill>
              </a:rPr>
              <a:t>Strengths:</a:t>
            </a:r>
          </a:p>
          <a:p>
            <a:pPr marL="342900" indent="-342900">
              <a:buFont typeface="Arial" panose="020B0604020202020204" pitchFamily="34" charset="0"/>
              <a:buChar char="•"/>
            </a:pPr>
            <a:r>
              <a:rPr lang="en-US" dirty="0">
                <a:solidFill>
                  <a:schemeClr val="tx1"/>
                </a:solidFill>
              </a:rPr>
              <a:t>Suggested that it increased speed of treatment</a:t>
            </a:r>
          </a:p>
          <a:p>
            <a:pPr marL="342900" indent="-342900">
              <a:buFont typeface="Arial" panose="020B0604020202020204" pitchFamily="34" charset="0"/>
              <a:buChar char="•"/>
            </a:pPr>
            <a:r>
              <a:rPr lang="en-US" dirty="0">
                <a:solidFill>
                  <a:schemeClr val="tx1"/>
                </a:solidFill>
              </a:rPr>
              <a:t>Helped address a lack of in house radiologists</a:t>
            </a:r>
          </a:p>
          <a:p>
            <a:r>
              <a:rPr lang="en-US" dirty="0">
                <a:solidFill>
                  <a:schemeClr val="tx1"/>
                </a:solidFill>
              </a:rPr>
              <a:t>Weaknesses:</a:t>
            </a:r>
          </a:p>
          <a:p>
            <a:pPr marL="342900" indent="-342900">
              <a:buFont typeface="Arial" panose="020B0604020202020204" pitchFamily="34" charset="0"/>
              <a:buChar char="•"/>
            </a:pPr>
            <a:r>
              <a:rPr lang="en-US" dirty="0">
                <a:solidFill>
                  <a:schemeClr val="tx1"/>
                </a:solidFill>
              </a:rPr>
              <a:t>Not much information on the cost</a:t>
            </a:r>
          </a:p>
          <a:p>
            <a:pPr marL="342900" indent="-342900">
              <a:buFont typeface="Arial" panose="020B0604020202020204" pitchFamily="34" charset="0"/>
              <a:buChar char="•"/>
            </a:pPr>
            <a:r>
              <a:rPr lang="en-US" dirty="0">
                <a:solidFill>
                  <a:schemeClr val="tx1"/>
                </a:solidFill>
              </a:rPr>
              <a:t>Not much information on evaluation from healthcare workers</a:t>
            </a:r>
          </a:p>
        </p:txBody>
      </p:sp>
      <p:sp>
        <p:nvSpPr>
          <p:cNvPr id="7" name="Content Placeholder 4">
            <a:extLst>
              <a:ext uri="{FF2B5EF4-FFF2-40B4-BE49-F238E27FC236}">
                <a16:creationId xmlns:a16="http://schemas.microsoft.com/office/drawing/2014/main" id="{F223F069-C36E-EE01-9D31-FE1B075D01C5}"/>
              </a:ext>
            </a:extLst>
          </p:cNvPr>
          <p:cNvSpPr txBox="1">
            <a:spLocks/>
          </p:cNvSpPr>
          <p:nvPr/>
        </p:nvSpPr>
        <p:spPr bwMode="auto">
          <a:xfrm>
            <a:off x="128337" y="5536614"/>
            <a:ext cx="12063663" cy="14711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norm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err="1">
                <a:solidFill>
                  <a:srgbClr val="222222"/>
                </a:solidFill>
                <a:latin typeface="-apple-system"/>
              </a:rPr>
              <a:t>Chiramal</a:t>
            </a:r>
            <a:r>
              <a:rPr lang="en-US" sz="1800" dirty="0">
                <a:solidFill>
                  <a:srgbClr val="222222"/>
                </a:solidFill>
                <a:latin typeface="-apple-system"/>
              </a:rPr>
              <a:t> et al. (2024),  Artificial Intelligence-Based Automated CT Brain Interpretation to Accelerate Treatment for Acute Stroke in India: An Interrupted Time Series Study, </a:t>
            </a:r>
            <a:r>
              <a:rPr lang="en-US" sz="1800" i="1" dirty="0">
                <a:solidFill>
                  <a:srgbClr val="222222"/>
                </a:solidFill>
                <a:latin typeface="-apple-system"/>
              </a:rPr>
              <a:t>SSRN Preprint, </a:t>
            </a:r>
            <a:r>
              <a:rPr lang="en-US" sz="1800" dirty="0">
                <a:solidFill>
                  <a:srgbClr val="222222"/>
                </a:solidFill>
                <a:latin typeface="-apple-system"/>
              </a:rPr>
              <a:t> </a:t>
            </a:r>
            <a:r>
              <a:rPr lang="en-US" sz="1800" dirty="0">
                <a:solidFill>
                  <a:srgbClr val="222222"/>
                </a:solidFill>
                <a:latin typeface="-apple-system"/>
                <a:hlinkClick r:id="rId3"/>
              </a:rPr>
              <a:t>https://papers.ssrn.com/sol3/papers.cfm?abstract_id=4684850</a:t>
            </a:r>
            <a:r>
              <a:rPr lang="en-US" sz="1800" dirty="0">
                <a:solidFill>
                  <a:srgbClr val="222222"/>
                </a:solidFill>
                <a:latin typeface="-apple-system"/>
              </a:rPr>
              <a:t> </a:t>
            </a:r>
          </a:p>
        </p:txBody>
      </p:sp>
      <p:pic>
        <p:nvPicPr>
          <p:cNvPr id="8" name="Picture 7">
            <a:extLst>
              <a:ext uri="{FF2B5EF4-FFF2-40B4-BE49-F238E27FC236}">
                <a16:creationId xmlns:a16="http://schemas.microsoft.com/office/drawing/2014/main" id="{B4EC2D55-E65F-1B3F-5E5E-0D46BA378019}"/>
              </a:ext>
            </a:extLst>
          </p:cNvPr>
          <p:cNvPicPr>
            <a:picLocks noChangeAspect="1"/>
          </p:cNvPicPr>
          <p:nvPr/>
        </p:nvPicPr>
        <p:blipFill>
          <a:blip r:embed="rId4"/>
          <a:stretch>
            <a:fillRect/>
          </a:stretch>
        </p:blipFill>
        <p:spPr>
          <a:xfrm>
            <a:off x="740387" y="1634207"/>
            <a:ext cx="3971164" cy="3876256"/>
          </a:xfrm>
          <a:prstGeom prst="rect">
            <a:avLst/>
          </a:prstGeom>
        </p:spPr>
      </p:pic>
    </p:spTree>
    <p:extLst>
      <p:ext uri="{BB962C8B-B14F-4D97-AF65-F5344CB8AC3E}">
        <p14:creationId xmlns:p14="http://schemas.microsoft.com/office/powerpoint/2010/main" val="39643635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FDCFC5B-86C7-D729-E0BD-29ABB7BB2FA8}"/>
              </a:ext>
            </a:extLst>
          </p:cNvPr>
          <p:cNvSpPr>
            <a:spLocks noGrp="1"/>
          </p:cNvSpPr>
          <p:nvPr>
            <p:ph type="body" sz="quarter" idx="10"/>
          </p:nvPr>
        </p:nvSpPr>
        <p:spPr/>
        <p:txBody>
          <a:bodyPr>
            <a:noAutofit/>
          </a:bodyPr>
          <a:lstStyle/>
          <a:p>
            <a:endParaRPr lang="en-GB" sz="4400" dirty="0">
              <a:solidFill>
                <a:schemeClr val="tx1"/>
              </a:solidFill>
            </a:endParaRPr>
          </a:p>
        </p:txBody>
      </p:sp>
      <p:sp>
        <p:nvSpPr>
          <p:cNvPr id="6" name="Content Placeholder 5">
            <a:extLst>
              <a:ext uri="{FF2B5EF4-FFF2-40B4-BE49-F238E27FC236}">
                <a16:creationId xmlns:a16="http://schemas.microsoft.com/office/drawing/2014/main" id="{0F8977C6-1A16-ACE3-D1D7-37F7473FB893}"/>
              </a:ext>
            </a:extLst>
          </p:cNvPr>
          <p:cNvSpPr>
            <a:spLocks noGrp="1"/>
          </p:cNvSpPr>
          <p:nvPr>
            <p:ph idx="1"/>
          </p:nvPr>
        </p:nvSpPr>
        <p:spPr/>
        <p:txBody>
          <a:bodyPr/>
          <a:lstStyle/>
          <a:p>
            <a:endParaRPr lang="en-GB" dirty="0"/>
          </a:p>
        </p:txBody>
      </p:sp>
      <p:pic>
        <p:nvPicPr>
          <p:cNvPr id="10" name="Picture 9">
            <a:extLst>
              <a:ext uri="{FF2B5EF4-FFF2-40B4-BE49-F238E27FC236}">
                <a16:creationId xmlns:a16="http://schemas.microsoft.com/office/drawing/2014/main" id="{A7D064CB-10A9-2A62-3373-98F0AA89A2B9}"/>
              </a:ext>
            </a:extLst>
          </p:cNvPr>
          <p:cNvPicPr>
            <a:picLocks noChangeAspect="1"/>
          </p:cNvPicPr>
          <p:nvPr/>
        </p:nvPicPr>
        <p:blipFill>
          <a:blip r:embed="rId2"/>
          <a:stretch>
            <a:fillRect/>
          </a:stretch>
        </p:blipFill>
        <p:spPr>
          <a:xfrm>
            <a:off x="2641302" y="0"/>
            <a:ext cx="6758940" cy="6868544"/>
          </a:xfrm>
          <a:prstGeom prst="rect">
            <a:avLst/>
          </a:prstGeom>
        </p:spPr>
      </p:pic>
    </p:spTree>
    <p:extLst>
      <p:ext uri="{BB962C8B-B14F-4D97-AF65-F5344CB8AC3E}">
        <p14:creationId xmlns:p14="http://schemas.microsoft.com/office/powerpoint/2010/main" val="19109562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5DB9BFD-58D2-5E76-6B4C-7257A9D157A7}"/>
              </a:ext>
            </a:extLst>
          </p:cNvPr>
          <p:cNvSpPr>
            <a:spLocks noGrp="1"/>
          </p:cNvSpPr>
          <p:nvPr>
            <p:ph type="body" sz="quarter" idx="10"/>
          </p:nvPr>
        </p:nvSpPr>
        <p:spPr/>
        <p:txBody>
          <a:bodyPr>
            <a:noAutofit/>
          </a:bodyPr>
          <a:lstStyle/>
          <a:p>
            <a:r>
              <a:rPr lang="en-GB" sz="4400" dirty="0">
                <a:solidFill>
                  <a:schemeClr val="tx1"/>
                </a:solidFill>
              </a:rPr>
              <a:t>A case study of a recent deployment</a:t>
            </a:r>
          </a:p>
        </p:txBody>
      </p:sp>
      <p:sp>
        <p:nvSpPr>
          <p:cNvPr id="3" name="Content Placeholder 2">
            <a:extLst>
              <a:ext uri="{FF2B5EF4-FFF2-40B4-BE49-F238E27FC236}">
                <a16:creationId xmlns:a16="http://schemas.microsoft.com/office/drawing/2014/main" id="{2B6A96FB-4306-F7C1-297E-2A404FD39816}"/>
              </a:ext>
            </a:extLst>
          </p:cNvPr>
          <p:cNvSpPr>
            <a:spLocks noGrp="1"/>
          </p:cNvSpPr>
          <p:nvPr>
            <p:ph idx="1"/>
          </p:nvPr>
        </p:nvSpPr>
        <p:spPr>
          <a:xfrm>
            <a:off x="363894" y="1146842"/>
            <a:ext cx="11313757" cy="4363621"/>
          </a:xfrm>
        </p:spPr>
        <p:txBody>
          <a:bodyPr>
            <a:normAutofit/>
          </a:bodyPr>
          <a:lstStyle/>
          <a:p>
            <a:r>
              <a:rPr lang="en-GB" sz="2800" b="1" dirty="0">
                <a:solidFill>
                  <a:schemeClr val="tx1"/>
                </a:solidFill>
              </a:rPr>
              <a:t>Thermal Imaging Breast Screening</a:t>
            </a:r>
          </a:p>
          <a:p>
            <a:endParaRPr lang="en-GB" sz="2800" dirty="0">
              <a:solidFill>
                <a:schemeClr val="tx1"/>
              </a:solidFill>
            </a:endParaRPr>
          </a:p>
        </p:txBody>
      </p:sp>
      <p:pic>
        <p:nvPicPr>
          <p:cNvPr id="5" name="Picture 4">
            <a:extLst>
              <a:ext uri="{FF2B5EF4-FFF2-40B4-BE49-F238E27FC236}">
                <a16:creationId xmlns:a16="http://schemas.microsoft.com/office/drawing/2014/main" id="{2AE28025-3336-4AD6-432F-FB571A8684B3}"/>
              </a:ext>
            </a:extLst>
          </p:cNvPr>
          <p:cNvPicPr>
            <a:picLocks noChangeAspect="1"/>
          </p:cNvPicPr>
          <p:nvPr/>
        </p:nvPicPr>
        <p:blipFill>
          <a:blip r:embed="rId3"/>
          <a:stretch>
            <a:fillRect/>
          </a:stretch>
        </p:blipFill>
        <p:spPr>
          <a:xfrm>
            <a:off x="363894" y="1509712"/>
            <a:ext cx="7705725" cy="3838575"/>
          </a:xfrm>
          <a:prstGeom prst="rect">
            <a:avLst/>
          </a:prstGeom>
        </p:spPr>
      </p:pic>
      <p:sp>
        <p:nvSpPr>
          <p:cNvPr id="6" name="Content Placeholder 2">
            <a:extLst>
              <a:ext uri="{FF2B5EF4-FFF2-40B4-BE49-F238E27FC236}">
                <a16:creationId xmlns:a16="http://schemas.microsoft.com/office/drawing/2014/main" id="{173A7538-716D-9D76-91C4-7CE5C69C84EC}"/>
              </a:ext>
            </a:extLst>
          </p:cNvPr>
          <p:cNvSpPr txBox="1">
            <a:spLocks/>
          </p:cNvSpPr>
          <p:nvPr/>
        </p:nvSpPr>
        <p:spPr bwMode="auto">
          <a:xfrm>
            <a:off x="8187177" y="1963236"/>
            <a:ext cx="3784244" cy="32605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normAutofit fontScale="92500" lnSpcReduction="20000"/>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err="1">
                <a:solidFill>
                  <a:schemeClr val="tx1"/>
                </a:solidFill>
              </a:rPr>
              <a:t>Thermalytix</a:t>
            </a:r>
            <a:r>
              <a:rPr lang="en-US" dirty="0">
                <a:solidFill>
                  <a:schemeClr val="tx1"/>
                </a:solidFill>
              </a:rPr>
              <a:t>:</a:t>
            </a:r>
            <a:endParaRPr lang="en-GB" dirty="0">
              <a:solidFill>
                <a:schemeClr val="tx1"/>
              </a:solidFill>
            </a:endParaRPr>
          </a:p>
          <a:p>
            <a:pPr marL="342900" indent="-342900">
              <a:buFont typeface="Arial" panose="020B0604020202020204" pitchFamily="34" charset="0"/>
              <a:buChar char="•"/>
            </a:pPr>
            <a:r>
              <a:rPr lang="en-US" dirty="0">
                <a:solidFill>
                  <a:schemeClr val="tx1"/>
                </a:solidFill>
              </a:rPr>
              <a:t>Positive predictive value 50.71%</a:t>
            </a:r>
          </a:p>
          <a:p>
            <a:pPr marL="342900" indent="-342900">
              <a:buFont typeface="Arial" panose="020B0604020202020204" pitchFamily="34" charset="0"/>
              <a:buChar char="•"/>
            </a:pPr>
            <a:r>
              <a:rPr lang="en-US" dirty="0">
                <a:solidFill>
                  <a:schemeClr val="tx1"/>
                </a:solidFill>
              </a:rPr>
              <a:t>Negative predictive value 97.88%</a:t>
            </a:r>
          </a:p>
          <a:p>
            <a:pPr marL="342900" indent="-342900">
              <a:buFont typeface="Arial" panose="020B0604020202020204" pitchFamily="34" charset="0"/>
              <a:buChar char="•"/>
            </a:pPr>
            <a:endParaRPr lang="en-US" dirty="0">
              <a:solidFill>
                <a:schemeClr val="tx1"/>
              </a:solidFill>
            </a:endParaRPr>
          </a:p>
          <a:p>
            <a:r>
              <a:rPr lang="en-US" dirty="0">
                <a:solidFill>
                  <a:schemeClr val="tx1"/>
                </a:solidFill>
              </a:rPr>
              <a:t>Strengths:</a:t>
            </a:r>
          </a:p>
          <a:p>
            <a:pPr marL="342900" indent="-342900">
              <a:buFont typeface="Arial" panose="020B0604020202020204" pitchFamily="34" charset="0"/>
              <a:buChar char="•"/>
            </a:pPr>
            <a:r>
              <a:rPr lang="en-US" dirty="0">
                <a:solidFill>
                  <a:schemeClr val="tx1"/>
                </a:solidFill>
              </a:rPr>
              <a:t>Reducing costs of screening</a:t>
            </a:r>
          </a:p>
          <a:p>
            <a:pPr marL="342900" indent="-342900">
              <a:buFont typeface="Arial" panose="020B0604020202020204" pitchFamily="34" charset="0"/>
              <a:buChar char="•"/>
            </a:pPr>
            <a:r>
              <a:rPr lang="en-US" dirty="0">
                <a:solidFill>
                  <a:schemeClr val="tx1"/>
                </a:solidFill>
              </a:rPr>
              <a:t>Easy to use</a:t>
            </a:r>
          </a:p>
          <a:p>
            <a:r>
              <a:rPr lang="en-US" dirty="0">
                <a:solidFill>
                  <a:schemeClr val="tx1"/>
                </a:solidFill>
              </a:rPr>
              <a:t>Weaknesses:</a:t>
            </a:r>
          </a:p>
          <a:p>
            <a:pPr marL="342900" indent="-342900">
              <a:buFont typeface="Arial" panose="020B0604020202020204" pitchFamily="34" charset="0"/>
              <a:buChar char="•"/>
            </a:pPr>
            <a:r>
              <a:rPr lang="en-US" dirty="0">
                <a:solidFill>
                  <a:schemeClr val="tx1"/>
                </a:solidFill>
              </a:rPr>
              <a:t>Poor awareness of breast health</a:t>
            </a:r>
          </a:p>
          <a:p>
            <a:pPr marL="342900" indent="-342900">
              <a:buFont typeface="Arial" panose="020B0604020202020204" pitchFamily="34" charset="0"/>
              <a:buChar char="•"/>
            </a:pPr>
            <a:r>
              <a:rPr lang="en-US" dirty="0">
                <a:solidFill>
                  <a:schemeClr val="tx1"/>
                </a:solidFill>
              </a:rPr>
              <a:t>USG FNAC unavailability</a:t>
            </a:r>
          </a:p>
        </p:txBody>
      </p:sp>
      <p:sp>
        <p:nvSpPr>
          <p:cNvPr id="7" name="Content Placeholder 4">
            <a:extLst>
              <a:ext uri="{FF2B5EF4-FFF2-40B4-BE49-F238E27FC236}">
                <a16:creationId xmlns:a16="http://schemas.microsoft.com/office/drawing/2014/main" id="{F223F069-C36E-EE01-9D31-FE1B075D01C5}"/>
              </a:ext>
            </a:extLst>
          </p:cNvPr>
          <p:cNvSpPr txBox="1">
            <a:spLocks/>
          </p:cNvSpPr>
          <p:nvPr/>
        </p:nvSpPr>
        <p:spPr bwMode="auto">
          <a:xfrm>
            <a:off x="363893" y="5526825"/>
            <a:ext cx="11313757" cy="14711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norm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rgbClr val="222222"/>
                </a:solidFill>
                <a:latin typeface="-apple-system"/>
              </a:rPr>
              <a:t>Shubha et al. (2022),  Acceptance of artificial intelligence (AI)-based screening for breast health in urban slums of central Karnataka, India – SWOC analysis, </a:t>
            </a:r>
            <a:r>
              <a:rPr lang="en-US" sz="1800" i="1" dirty="0">
                <a:solidFill>
                  <a:srgbClr val="222222"/>
                </a:solidFill>
                <a:latin typeface="-apple-system"/>
              </a:rPr>
              <a:t>J. of Family Medicine and Primary Care, </a:t>
            </a:r>
            <a:r>
              <a:rPr lang="en-US" sz="1800" dirty="0">
                <a:solidFill>
                  <a:srgbClr val="222222"/>
                </a:solidFill>
                <a:latin typeface="-apple-system"/>
                <a:hlinkClick r:id="rId4"/>
              </a:rPr>
              <a:t>https://doi.org/10.4103/jfmpc.jfmpc_143_22</a:t>
            </a:r>
            <a:r>
              <a:rPr lang="en-US" sz="1800" dirty="0">
                <a:solidFill>
                  <a:srgbClr val="222222"/>
                </a:solidFill>
                <a:latin typeface="-apple-system"/>
              </a:rPr>
              <a:t>  </a:t>
            </a:r>
          </a:p>
        </p:txBody>
      </p:sp>
    </p:spTree>
    <p:extLst>
      <p:ext uri="{BB962C8B-B14F-4D97-AF65-F5344CB8AC3E}">
        <p14:creationId xmlns:p14="http://schemas.microsoft.com/office/powerpoint/2010/main" val="42224355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
            <a:extLst>
              <a:ext uri="{FF2B5EF4-FFF2-40B4-BE49-F238E27FC236}">
                <a16:creationId xmlns:a16="http://schemas.microsoft.com/office/drawing/2014/main" id="{00A42030-2979-BBD0-4166-B19E09903BD0}"/>
              </a:ext>
            </a:extLst>
          </p:cNvPr>
          <p:cNvSpPr>
            <a:spLocks noGrp="1"/>
          </p:cNvSpPr>
          <p:nvPr>
            <p:ph type="body" sz="quarter" idx="10"/>
          </p:nvPr>
        </p:nvSpPr>
        <p:spPr>
          <a:xfrm>
            <a:off x="98258" y="2218148"/>
            <a:ext cx="11995484" cy="1098230"/>
          </a:xfrm>
        </p:spPr>
        <p:txBody>
          <a:bodyPr>
            <a:noAutofit/>
          </a:bodyPr>
          <a:lstStyle/>
          <a:p>
            <a:pPr algn="ctr"/>
            <a:r>
              <a:rPr lang="en-GB" sz="8800" dirty="0">
                <a:solidFill>
                  <a:schemeClr val="tx1"/>
                </a:solidFill>
              </a:rPr>
              <a:t>Developing useful </a:t>
            </a:r>
            <a:br>
              <a:rPr lang="en-GB" sz="8800" dirty="0">
                <a:solidFill>
                  <a:schemeClr val="tx1"/>
                </a:solidFill>
              </a:rPr>
            </a:br>
            <a:r>
              <a:rPr lang="en-GB" sz="8800" dirty="0">
                <a:solidFill>
                  <a:schemeClr val="tx1"/>
                </a:solidFill>
              </a:rPr>
              <a:t>AI tool</a:t>
            </a:r>
          </a:p>
        </p:txBody>
      </p:sp>
    </p:spTree>
    <p:extLst>
      <p:ext uri="{BB962C8B-B14F-4D97-AF65-F5344CB8AC3E}">
        <p14:creationId xmlns:p14="http://schemas.microsoft.com/office/powerpoint/2010/main" val="10857701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blue diamond with white text&#10;&#10;Description automatically generated">
            <a:extLst>
              <a:ext uri="{FF2B5EF4-FFF2-40B4-BE49-F238E27FC236}">
                <a16:creationId xmlns:a16="http://schemas.microsoft.com/office/drawing/2014/main" id="{5549D752-380B-78CA-CB58-CC9ADCFFBC9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503337"/>
            <a:ext cx="12192000" cy="1925663"/>
          </a:xfrm>
          <a:prstGeom prst="rect">
            <a:avLst/>
          </a:prstGeom>
        </p:spPr>
      </p:pic>
      <p:sp>
        <p:nvSpPr>
          <p:cNvPr id="5" name="Text Placeholder 5">
            <a:extLst>
              <a:ext uri="{FF2B5EF4-FFF2-40B4-BE49-F238E27FC236}">
                <a16:creationId xmlns:a16="http://schemas.microsoft.com/office/drawing/2014/main" id="{CD5339C4-2CE4-D028-B01D-2C2665FE3F22}"/>
              </a:ext>
            </a:extLst>
          </p:cNvPr>
          <p:cNvSpPr txBox="1">
            <a:spLocks/>
          </p:cNvSpPr>
          <p:nvPr/>
        </p:nvSpPr>
        <p:spPr>
          <a:xfrm>
            <a:off x="516294" y="507688"/>
            <a:ext cx="11502986" cy="569349"/>
          </a:xfrm>
          <a:prstGeom prst="rect">
            <a:avLst/>
          </a:prstGeom>
        </p:spPr>
        <p:txBody>
          <a:bodyPr>
            <a:noAutofit/>
          </a:bodyPr>
          <a:lstStyle>
            <a:lvl1pPr marL="0" indent="0" algn="l" defTabSz="914400" rtl="0" eaLnBrk="1" latinLnBrk="0" hangingPunct="1">
              <a:lnSpc>
                <a:spcPct val="90000"/>
              </a:lnSpc>
              <a:spcBef>
                <a:spcPts val="1000"/>
              </a:spcBef>
              <a:buFont typeface="Arial" panose="020B0604020202020204" pitchFamily="34" charset="0"/>
              <a:buNone/>
              <a:defRPr sz="2600" b="1" i="0" kern="1200" baseline="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4400" dirty="0">
                <a:solidFill>
                  <a:schemeClr val="tx1"/>
                </a:solidFill>
              </a:rPr>
              <a:t>How do you produce a successful AI tool?</a:t>
            </a:r>
            <a:endParaRPr lang="en-US" sz="4400" dirty="0">
              <a:solidFill>
                <a:schemeClr val="tx1"/>
              </a:solidFill>
            </a:endParaRPr>
          </a:p>
        </p:txBody>
      </p:sp>
    </p:spTree>
    <p:extLst>
      <p:ext uri="{BB962C8B-B14F-4D97-AF65-F5344CB8AC3E}">
        <p14:creationId xmlns:p14="http://schemas.microsoft.com/office/powerpoint/2010/main" val="22008041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blue diamond with white text&#10;&#10;Description automatically generated">
            <a:extLst>
              <a:ext uri="{FF2B5EF4-FFF2-40B4-BE49-F238E27FC236}">
                <a16:creationId xmlns:a16="http://schemas.microsoft.com/office/drawing/2014/main" id="{5549D752-380B-78CA-CB58-CC9ADCFFBC9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503337"/>
            <a:ext cx="12192000" cy="1925663"/>
          </a:xfrm>
          <a:prstGeom prst="rect">
            <a:avLst/>
          </a:prstGeom>
        </p:spPr>
      </p:pic>
      <p:sp>
        <p:nvSpPr>
          <p:cNvPr id="5" name="Text Placeholder 5">
            <a:extLst>
              <a:ext uri="{FF2B5EF4-FFF2-40B4-BE49-F238E27FC236}">
                <a16:creationId xmlns:a16="http://schemas.microsoft.com/office/drawing/2014/main" id="{CD5339C4-2CE4-D028-B01D-2C2665FE3F22}"/>
              </a:ext>
            </a:extLst>
          </p:cNvPr>
          <p:cNvSpPr txBox="1">
            <a:spLocks/>
          </p:cNvSpPr>
          <p:nvPr/>
        </p:nvSpPr>
        <p:spPr>
          <a:xfrm>
            <a:off x="516294" y="507688"/>
            <a:ext cx="11502986" cy="569349"/>
          </a:xfrm>
          <a:prstGeom prst="rect">
            <a:avLst/>
          </a:prstGeom>
        </p:spPr>
        <p:txBody>
          <a:bodyPr>
            <a:noAutofit/>
          </a:bodyPr>
          <a:lstStyle>
            <a:lvl1pPr marL="0" indent="0" algn="l" defTabSz="914400" rtl="0" eaLnBrk="1" latinLnBrk="0" hangingPunct="1">
              <a:lnSpc>
                <a:spcPct val="90000"/>
              </a:lnSpc>
              <a:spcBef>
                <a:spcPts val="1000"/>
              </a:spcBef>
              <a:buFont typeface="Arial" panose="020B0604020202020204" pitchFamily="34" charset="0"/>
              <a:buNone/>
              <a:defRPr sz="2600" b="1" i="0" kern="1200" baseline="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4400" dirty="0">
                <a:solidFill>
                  <a:schemeClr val="tx1"/>
                </a:solidFill>
              </a:rPr>
              <a:t>How do you produce a successful AI tool?</a:t>
            </a:r>
            <a:endParaRPr lang="en-US" sz="4400" dirty="0">
              <a:solidFill>
                <a:schemeClr val="tx1"/>
              </a:solidFill>
            </a:endParaRPr>
          </a:p>
        </p:txBody>
      </p:sp>
      <p:pic>
        <p:nvPicPr>
          <p:cNvPr id="11" name="Picture 10">
            <a:extLst>
              <a:ext uri="{FF2B5EF4-FFF2-40B4-BE49-F238E27FC236}">
                <a16:creationId xmlns:a16="http://schemas.microsoft.com/office/drawing/2014/main" id="{1B4BAF56-BEDE-B61D-BD03-7F1B19F428C3}"/>
              </a:ext>
            </a:extLst>
          </p:cNvPr>
          <p:cNvPicPr>
            <a:picLocks noChangeAspect="1"/>
          </p:cNvPicPr>
          <p:nvPr/>
        </p:nvPicPr>
        <p:blipFill>
          <a:blip r:embed="rId4"/>
          <a:stretch>
            <a:fillRect/>
          </a:stretch>
        </p:blipFill>
        <p:spPr>
          <a:xfrm>
            <a:off x="3937149" y="4207834"/>
            <a:ext cx="7877079" cy="595659"/>
          </a:xfrm>
          <a:prstGeom prst="rect">
            <a:avLst/>
          </a:prstGeom>
        </p:spPr>
      </p:pic>
      <p:pic>
        <p:nvPicPr>
          <p:cNvPr id="13" name="Picture 12">
            <a:extLst>
              <a:ext uri="{FF2B5EF4-FFF2-40B4-BE49-F238E27FC236}">
                <a16:creationId xmlns:a16="http://schemas.microsoft.com/office/drawing/2014/main" id="{7CAF32F4-029B-1E66-EED6-A1C8D6910F4E}"/>
              </a:ext>
            </a:extLst>
          </p:cNvPr>
          <p:cNvPicPr>
            <a:picLocks noChangeAspect="1"/>
          </p:cNvPicPr>
          <p:nvPr/>
        </p:nvPicPr>
        <p:blipFill>
          <a:blip r:embed="rId5"/>
          <a:stretch>
            <a:fillRect/>
          </a:stretch>
        </p:blipFill>
        <p:spPr>
          <a:xfrm>
            <a:off x="377772" y="4050313"/>
            <a:ext cx="3291403" cy="1304350"/>
          </a:xfrm>
          <a:prstGeom prst="rect">
            <a:avLst/>
          </a:prstGeom>
        </p:spPr>
      </p:pic>
      <p:sp>
        <p:nvSpPr>
          <p:cNvPr id="14" name="Oval 13">
            <a:extLst>
              <a:ext uri="{FF2B5EF4-FFF2-40B4-BE49-F238E27FC236}">
                <a16:creationId xmlns:a16="http://schemas.microsoft.com/office/drawing/2014/main" id="{46933104-734B-3D6F-19E6-87AEF77BFBD8}"/>
              </a:ext>
            </a:extLst>
          </p:cNvPr>
          <p:cNvSpPr/>
          <p:nvPr/>
        </p:nvSpPr>
        <p:spPr>
          <a:xfrm>
            <a:off x="2384386" y="2435306"/>
            <a:ext cx="1794075" cy="1304350"/>
          </a:xfrm>
          <a:prstGeom prst="ellipse">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596404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blue diamond with white text&#10;&#10;Description automatically generated">
            <a:extLst>
              <a:ext uri="{FF2B5EF4-FFF2-40B4-BE49-F238E27FC236}">
                <a16:creationId xmlns:a16="http://schemas.microsoft.com/office/drawing/2014/main" id="{5549D752-380B-78CA-CB58-CC9ADCFFBC9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503337"/>
            <a:ext cx="12192000" cy="1925663"/>
          </a:xfrm>
          <a:prstGeom prst="rect">
            <a:avLst/>
          </a:prstGeom>
        </p:spPr>
      </p:pic>
      <p:sp>
        <p:nvSpPr>
          <p:cNvPr id="5" name="Text Placeholder 5">
            <a:extLst>
              <a:ext uri="{FF2B5EF4-FFF2-40B4-BE49-F238E27FC236}">
                <a16:creationId xmlns:a16="http://schemas.microsoft.com/office/drawing/2014/main" id="{CD5339C4-2CE4-D028-B01D-2C2665FE3F22}"/>
              </a:ext>
            </a:extLst>
          </p:cNvPr>
          <p:cNvSpPr txBox="1">
            <a:spLocks/>
          </p:cNvSpPr>
          <p:nvPr/>
        </p:nvSpPr>
        <p:spPr>
          <a:xfrm>
            <a:off x="516294" y="507688"/>
            <a:ext cx="11502986" cy="569349"/>
          </a:xfrm>
          <a:prstGeom prst="rect">
            <a:avLst/>
          </a:prstGeom>
        </p:spPr>
        <p:txBody>
          <a:bodyPr>
            <a:noAutofit/>
          </a:bodyPr>
          <a:lstStyle>
            <a:lvl1pPr marL="0" indent="0" algn="l" defTabSz="914400" rtl="0" eaLnBrk="1" latinLnBrk="0" hangingPunct="1">
              <a:lnSpc>
                <a:spcPct val="90000"/>
              </a:lnSpc>
              <a:spcBef>
                <a:spcPts val="1000"/>
              </a:spcBef>
              <a:buFont typeface="Arial" panose="020B0604020202020204" pitchFamily="34" charset="0"/>
              <a:buNone/>
              <a:defRPr sz="2600" b="1" i="0" kern="1200" baseline="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4400" dirty="0">
                <a:solidFill>
                  <a:schemeClr val="tx1"/>
                </a:solidFill>
              </a:rPr>
              <a:t>How do you produce a successful AI tool?</a:t>
            </a:r>
            <a:endParaRPr lang="en-US" sz="4400" dirty="0">
              <a:solidFill>
                <a:schemeClr val="tx1"/>
              </a:solidFill>
            </a:endParaRPr>
          </a:p>
        </p:txBody>
      </p:sp>
      <p:pic>
        <p:nvPicPr>
          <p:cNvPr id="13" name="Picture 12">
            <a:extLst>
              <a:ext uri="{FF2B5EF4-FFF2-40B4-BE49-F238E27FC236}">
                <a16:creationId xmlns:a16="http://schemas.microsoft.com/office/drawing/2014/main" id="{7CAF32F4-029B-1E66-EED6-A1C8D6910F4E}"/>
              </a:ext>
            </a:extLst>
          </p:cNvPr>
          <p:cNvPicPr>
            <a:picLocks noChangeAspect="1"/>
          </p:cNvPicPr>
          <p:nvPr/>
        </p:nvPicPr>
        <p:blipFill>
          <a:blip r:embed="rId4"/>
          <a:stretch>
            <a:fillRect/>
          </a:stretch>
        </p:blipFill>
        <p:spPr>
          <a:xfrm>
            <a:off x="377772" y="4050313"/>
            <a:ext cx="3291403" cy="1304350"/>
          </a:xfrm>
          <a:prstGeom prst="rect">
            <a:avLst/>
          </a:prstGeom>
        </p:spPr>
      </p:pic>
      <p:sp>
        <p:nvSpPr>
          <p:cNvPr id="14" name="Oval 13">
            <a:extLst>
              <a:ext uri="{FF2B5EF4-FFF2-40B4-BE49-F238E27FC236}">
                <a16:creationId xmlns:a16="http://schemas.microsoft.com/office/drawing/2014/main" id="{46933104-734B-3D6F-19E6-87AEF77BFBD8}"/>
              </a:ext>
            </a:extLst>
          </p:cNvPr>
          <p:cNvSpPr/>
          <p:nvPr/>
        </p:nvSpPr>
        <p:spPr>
          <a:xfrm>
            <a:off x="3362955" y="1291449"/>
            <a:ext cx="1794075" cy="1304350"/>
          </a:xfrm>
          <a:prstGeom prst="ellipse">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4CC93082-6D58-8123-2A07-6D0E4CBFB2F8}"/>
              </a:ext>
            </a:extLst>
          </p:cNvPr>
          <p:cNvPicPr>
            <a:picLocks noChangeAspect="1"/>
          </p:cNvPicPr>
          <p:nvPr/>
        </p:nvPicPr>
        <p:blipFill>
          <a:blip r:embed="rId5"/>
          <a:stretch>
            <a:fillRect/>
          </a:stretch>
        </p:blipFill>
        <p:spPr>
          <a:xfrm>
            <a:off x="4052786" y="4295587"/>
            <a:ext cx="6755934" cy="752075"/>
          </a:xfrm>
          <a:prstGeom prst="rect">
            <a:avLst/>
          </a:prstGeom>
        </p:spPr>
      </p:pic>
    </p:spTree>
    <p:extLst>
      <p:ext uri="{BB962C8B-B14F-4D97-AF65-F5344CB8AC3E}">
        <p14:creationId xmlns:p14="http://schemas.microsoft.com/office/powerpoint/2010/main" val="2621835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blue diamond with white text&#10;&#10;Description automatically generated">
            <a:extLst>
              <a:ext uri="{FF2B5EF4-FFF2-40B4-BE49-F238E27FC236}">
                <a16:creationId xmlns:a16="http://schemas.microsoft.com/office/drawing/2014/main" id="{5549D752-380B-78CA-CB58-CC9ADCFFBC9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503337"/>
            <a:ext cx="12192000" cy="1925663"/>
          </a:xfrm>
          <a:prstGeom prst="rect">
            <a:avLst/>
          </a:prstGeom>
        </p:spPr>
      </p:pic>
      <p:sp>
        <p:nvSpPr>
          <p:cNvPr id="5" name="Text Placeholder 5">
            <a:extLst>
              <a:ext uri="{FF2B5EF4-FFF2-40B4-BE49-F238E27FC236}">
                <a16:creationId xmlns:a16="http://schemas.microsoft.com/office/drawing/2014/main" id="{CD5339C4-2CE4-D028-B01D-2C2665FE3F22}"/>
              </a:ext>
            </a:extLst>
          </p:cNvPr>
          <p:cNvSpPr txBox="1">
            <a:spLocks/>
          </p:cNvSpPr>
          <p:nvPr/>
        </p:nvSpPr>
        <p:spPr>
          <a:xfrm>
            <a:off x="516294" y="507688"/>
            <a:ext cx="11502986" cy="569349"/>
          </a:xfrm>
          <a:prstGeom prst="rect">
            <a:avLst/>
          </a:prstGeom>
        </p:spPr>
        <p:txBody>
          <a:bodyPr>
            <a:noAutofit/>
          </a:bodyPr>
          <a:lstStyle>
            <a:lvl1pPr marL="0" indent="0" algn="l" defTabSz="914400" rtl="0" eaLnBrk="1" latinLnBrk="0" hangingPunct="1">
              <a:lnSpc>
                <a:spcPct val="90000"/>
              </a:lnSpc>
              <a:spcBef>
                <a:spcPts val="1000"/>
              </a:spcBef>
              <a:buFont typeface="Arial" panose="020B0604020202020204" pitchFamily="34" charset="0"/>
              <a:buNone/>
              <a:defRPr sz="2600" b="1" i="0" kern="1200" baseline="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4400" dirty="0">
                <a:solidFill>
                  <a:schemeClr val="tx1"/>
                </a:solidFill>
              </a:rPr>
              <a:t>How do you deploy a successful AI tool?</a:t>
            </a:r>
            <a:endParaRPr lang="en-US" sz="4400" dirty="0">
              <a:solidFill>
                <a:schemeClr val="tx1"/>
              </a:solidFill>
            </a:endParaRPr>
          </a:p>
        </p:txBody>
      </p:sp>
      <p:sp>
        <p:nvSpPr>
          <p:cNvPr id="14" name="Oval 13">
            <a:extLst>
              <a:ext uri="{FF2B5EF4-FFF2-40B4-BE49-F238E27FC236}">
                <a16:creationId xmlns:a16="http://schemas.microsoft.com/office/drawing/2014/main" id="{46933104-734B-3D6F-19E6-87AEF77BFBD8}"/>
              </a:ext>
            </a:extLst>
          </p:cNvPr>
          <p:cNvSpPr/>
          <p:nvPr/>
        </p:nvSpPr>
        <p:spPr>
          <a:xfrm>
            <a:off x="7020555" y="1291449"/>
            <a:ext cx="1794075" cy="1304350"/>
          </a:xfrm>
          <a:prstGeom prst="ellipse">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Content Placeholder 2">
            <a:extLst>
              <a:ext uri="{FF2B5EF4-FFF2-40B4-BE49-F238E27FC236}">
                <a16:creationId xmlns:a16="http://schemas.microsoft.com/office/drawing/2014/main" id="{0601AD8D-B5AE-0CEE-0038-2C2E939B76D0}"/>
              </a:ext>
            </a:extLst>
          </p:cNvPr>
          <p:cNvSpPr>
            <a:spLocks noGrp="1"/>
          </p:cNvSpPr>
          <p:nvPr>
            <p:ph idx="1"/>
          </p:nvPr>
        </p:nvSpPr>
        <p:spPr>
          <a:xfrm>
            <a:off x="406943" y="3597443"/>
            <a:ext cx="11378114" cy="3260557"/>
          </a:xfrm>
        </p:spPr>
        <p:txBody>
          <a:bodyPr>
            <a:normAutofit/>
          </a:bodyPr>
          <a:lstStyle/>
          <a:p>
            <a:r>
              <a:rPr lang="en-GB" sz="2800" b="1" dirty="0">
                <a:solidFill>
                  <a:schemeClr val="tx1"/>
                </a:solidFill>
              </a:rPr>
              <a:t>Questions raised when deploying an AI tool in healthcare</a:t>
            </a:r>
          </a:p>
          <a:p>
            <a:pPr marL="457200" indent="-457200">
              <a:buFont typeface="Arial" panose="020B0604020202020204" pitchFamily="34" charset="0"/>
              <a:buChar char="•"/>
            </a:pPr>
            <a:r>
              <a:rPr lang="en-GB" sz="2800" dirty="0">
                <a:solidFill>
                  <a:schemeClr val="tx1"/>
                </a:solidFill>
              </a:rPr>
              <a:t>Does the tool work as expected on local populations?</a:t>
            </a:r>
          </a:p>
          <a:p>
            <a:pPr marL="457200" indent="-457200">
              <a:buFont typeface="Arial" panose="020B0604020202020204" pitchFamily="34" charset="0"/>
              <a:buChar char="•"/>
            </a:pPr>
            <a:r>
              <a:rPr lang="en-GB" sz="2800" dirty="0">
                <a:solidFill>
                  <a:schemeClr val="tx1"/>
                </a:solidFill>
              </a:rPr>
              <a:t>What are the steps for regulatory approval for an AI tool in health?</a:t>
            </a:r>
          </a:p>
          <a:p>
            <a:pPr marL="457200" indent="-457200">
              <a:buFont typeface="Arial" panose="020B0604020202020204" pitchFamily="34" charset="0"/>
              <a:buChar char="•"/>
            </a:pPr>
            <a:r>
              <a:rPr lang="en-GB" sz="2800" dirty="0">
                <a:solidFill>
                  <a:schemeClr val="tx1"/>
                </a:solidFill>
              </a:rPr>
              <a:t>Is it a useful investment? Does it improve patient outcomes when used in real-world practice?</a:t>
            </a:r>
          </a:p>
          <a:p>
            <a:r>
              <a:rPr lang="en-GB" sz="2800" b="1" dirty="0">
                <a:solidFill>
                  <a:schemeClr val="tx1"/>
                </a:solidFill>
              </a:rPr>
              <a:t> </a:t>
            </a:r>
          </a:p>
        </p:txBody>
      </p:sp>
    </p:spTree>
    <p:extLst>
      <p:ext uri="{BB962C8B-B14F-4D97-AF65-F5344CB8AC3E}">
        <p14:creationId xmlns:p14="http://schemas.microsoft.com/office/powerpoint/2010/main" val="19646786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5A25783-FC8E-6B4D-5EAE-64C1BA40E9EF}"/>
              </a:ext>
            </a:extLst>
          </p:cNvPr>
          <p:cNvSpPr>
            <a:spLocks noGrp="1"/>
          </p:cNvSpPr>
          <p:nvPr>
            <p:ph type="body" sz="quarter" idx="10"/>
          </p:nvPr>
        </p:nvSpPr>
        <p:spPr/>
        <p:txBody>
          <a:bodyPr>
            <a:noAutofit/>
          </a:bodyPr>
          <a:lstStyle/>
          <a:p>
            <a:r>
              <a:rPr lang="en-GB" sz="4400" dirty="0">
                <a:solidFill>
                  <a:schemeClr val="tx1"/>
                </a:solidFill>
              </a:rPr>
              <a:t>Practical realities</a:t>
            </a:r>
          </a:p>
        </p:txBody>
      </p:sp>
      <p:sp>
        <p:nvSpPr>
          <p:cNvPr id="3" name="Content Placeholder 2">
            <a:extLst>
              <a:ext uri="{FF2B5EF4-FFF2-40B4-BE49-F238E27FC236}">
                <a16:creationId xmlns:a16="http://schemas.microsoft.com/office/drawing/2014/main" id="{E7CEDE96-AE0A-9C05-48E9-8EAAFA680410}"/>
              </a:ext>
            </a:extLst>
          </p:cNvPr>
          <p:cNvSpPr>
            <a:spLocks noGrp="1"/>
          </p:cNvSpPr>
          <p:nvPr>
            <p:ph idx="1"/>
          </p:nvPr>
        </p:nvSpPr>
        <p:spPr>
          <a:xfrm>
            <a:off x="363894" y="1280161"/>
            <a:ext cx="11313757" cy="4495166"/>
          </a:xfrm>
        </p:spPr>
        <p:txBody>
          <a:bodyPr>
            <a:normAutofit/>
          </a:bodyPr>
          <a:lstStyle/>
          <a:p>
            <a:r>
              <a:rPr lang="en-GB" sz="2800" dirty="0">
                <a:solidFill>
                  <a:schemeClr val="tx1"/>
                </a:solidFill>
              </a:rPr>
              <a:t> </a:t>
            </a:r>
          </a:p>
        </p:txBody>
      </p:sp>
      <p:graphicFrame>
        <p:nvGraphicFramePr>
          <p:cNvPr id="4" name="Diagram 3">
            <a:extLst>
              <a:ext uri="{FF2B5EF4-FFF2-40B4-BE49-F238E27FC236}">
                <a16:creationId xmlns:a16="http://schemas.microsoft.com/office/drawing/2014/main" id="{2C08FF93-5969-CA19-A6F9-7386CC2BC7E7}"/>
              </a:ext>
            </a:extLst>
          </p:cNvPr>
          <p:cNvGraphicFramePr/>
          <p:nvPr>
            <p:extLst>
              <p:ext uri="{D42A27DB-BD31-4B8C-83A1-F6EECF244321}">
                <p14:modId xmlns:p14="http://schemas.microsoft.com/office/powerpoint/2010/main" val="3981614976"/>
              </p:ext>
            </p:extLst>
          </p:nvPr>
        </p:nvGraphicFramePr>
        <p:xfrm>
          <a:off x="653184" y="924637"/>
          <a:ext cx="10885632" cy="51031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554520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5A25783-FC8E-6B4D-5EAE-64C1BA40E9EF}"/>
              </a:ext>
            </a:extLst>
          </p:cNvPr>
          <p:cNvSpPr>
            <a:spLocks noGrp="1"/>
          </p:cNvSpPr>
          <p:nvPr>
            <p:ph type="body" sz="quarter" idx="10"/>
          </p:nvPr>
        </p:nvSpPr>
        <p:spPr/>
        <p:txBody>
          <a:bodyPr>
            <a:noAutofit/>
          </a:bodyPr>
          <a:lstStyle/>
          <a:p>
            <a:r>
              <a:rPr lang="en-GB" sz="4400" dirty="0">
                <a:solidFill>
                  <a:schemeClr val="tx1"/>
                </a:solidFill>
              </a:rPr>
              <a:t>Opportunities</a:t>
            </a:r>
          </a:p>
        </p:txBody>
      </p:sp>
      <p:sp>
        <p:nvSpPr>
          <p:cNvPr id="8" name="TextBox 7">
            <a:extLst>
              <a:ext uri="{FF2B5EF4-FFF2-40B4-BE49-F238E27FC236}">
                <a16:creationId xmlns:a16="http://schemas.microsoft.com/office/drawing/2014/main" id="{E910BE95-1339-9AA5-DA68-7F5CE55B919B}"/>
              </a:ext>
            </a:extLst>
          </p:cNvPr>
          <p:cNvSpPr txBox="1"/>
          <p:nvPr/>
        </p:nvSpPr>
        <p:spPr>
          <a:xfrm>
            <a:off x="3046997" y="4856429"/>
            <a:ext cx="6093994" cy="646331"/>
          </a:xfrm>
          <a:prstGeom prst="rect">
            <a:avLst/>
          </a:prstGeom>
          <a:noFill/>
        </p:spPr>
        <p:txBody>
          <a:bodyPr wrap="square">
            <a:spAutoFit/>
          </a:bodyPr>
          <a:lstStyle/>
          <a:p>
            <a:pPr lvl="0"/>
            <a:r>
              <a:rPr lang="en-GB" b="0" dirty="0"/>
              <a:t>Is it cost effective?</a:t>
            </a:r>
          </a:p>
          <a:p>
            <a:pPr lvl="0"/>
            <a:r>
              <a:rPr lang="en-GB" b="0" dirty="0"/>
              <a:t>Can it be sustainably funded?</a:t>
            </a:r>
          </a:p>
        </p:txBody>
      </p:sp>
      <p:graphicFrame>
        <p:nvGraphicFramePr>
          <p:cNvPr id="9" name="Diagram 8">
            <a:extLst>
              <a:ext uri="{FF2B5EF4-FFF2-40B4-BE49-F238E27FC236}">
                <a16:creationId xmlns:a16="http://schemas.microsoft.com/office/drawing/2014/main" id="{0434F319-1695-7561-D13E-48F426CB8DFA}"/>
              </a:ext>
            </a:extLst>
          </p:cNvPr>
          <p:cNvGraphicFramePr/>
          <p:nvPr>
            <p:extLst>
              <p:ext uri="{D42A27DB-BD31-4B8C-83A1-F6EECF244321}">
                <p14:modId xmlns:p14="http://schemas.microsoft.com/office/powerpoint/2010/main" val="1339784331"/>
              </p:ext>
            </p:extLst>
          </p:nvPr>
        </p:nvGraphicFramePr>
        <p:xfrm>
          <a:off x="653184" y="924637"/>
          <a:ext cx="10885632" cy="51031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093551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FDCFC5B-86C7-D729-E0BD-29ABB7BB2FA8}"/>
              </a:ext>
            </a:extLst>
          </p:cNvPr>
          <p:cNvSpPr>
            <a:spLocks noGrp="1"/>
          </p:cNvSpPr>
          <p:nvPr>
            <p:ph type="body" sz="quarter" idx="10"/>
          </p:nvPr>
        </p:nvSpPr>
        <p:spPr/>
        <p:txBody>
          <a:bodyPr>
            <a:noAutofit/>
          </a:bodyPr>
          <a:lstStyle/>
          <a:p>
            <a:r>
              <a:rPr lang="en-GB" sz="4400" dirty="0">
                <a:solidFill>
                  <a:schemeClr val="tx1"/>
                </a:solidFill>
              </a:rPr>
              <a:t>Predictions and hopes for the Future</a:t>
            </a:r>
          </a:p>
        </p:txBody>
      </p:sp>
      <p:sp>
        <p:nvSpPr>
          <p:cNvPr id="3" name="Content Placeholder 2">
            <a:extLst>
              <a:ext uri="{FF2B5EF4-FFF2-40B4-BE49-F238E27FC236}">
                <a16:creationId xmlns:a16="http://schemas.microsoft.com/office/drawing/2014/main" id="{6CAD36C8-38BE-DD3D-85BC-7CC9B6034C23}"/>
              </a:ext>
            </a:extLst>
          </p:cNvPr>
          <p:cNvSpPr>
            <a:spLocks noGrp="1"/>
          </p:cNvSpPr>
          <p:nvPr>
            <p:ph idx="1"/>
          </p:nvPr>
        </p:nvSpPr>
        <p:spPr>
          <a:xfrm>
            <a:off x="363894" y="1112519"/>
            <a:ext cx="11313757" cy="4662807"/>
          </a:xfrm>
        </p:spPr>
        <p:txBody>
          <a:bodyPr>
            <a:normAutofit/>
          </a:bodyPr>
          <a:lstStyle/>
          <a:p>
            <a:pPr marL="457200" indent="-457200">
              <a:buFont typeface="Arial" panose="020B0604020202020204" pitchFamily="34" charset="0"/>
              <a:buChar char="•"/>
            </a:pPr>
            <a:r>
              <a:rPr lang="en-GB" sz="2800" dirty="0">
                <a:solidFill>
                  <a:schemeClr val="tx1"/>
                </a:solidFill>
              </a:rPr>
              <a:t>This space is very active and changing constantly, so more sophisticated tools are likely to be developed and trialled</a:t>
            </a:r>
          </a:p>
          <a:p>
            <a:pPr marL="1143000" lvl="1" indent="-457200"/>
            <a:r>
              <a:rPr lang="en-GB" sz="2400" dirty="0">
                <a:solidFill>
                  <a:schemeClr val="tx1"/>
                </a:solidFill>
              </a:rPr>
              <a:t>E.g. ChatGPT was released a month after this paper was published</a:t>
            </a:r>
          </a:p>
          <a:p>
            <a:pPr marL="1143000" lvl="1" indent="-457200"/>
            <a:r>
              <a:rPr lang="en-GB" sz="2600" dirty="0">
                <a:solidFill>
                  <a:schemeClr val="tx1"/>
                </a:solidFill>
              </a:rPr>
              <a:t>We hope to provide an update commentary of publications from the past two years</a:t>
            </a:r>
            <a:endParaRPr lang="en-GB" sz="3000" dirty="0">
              <a:solidFill>
                <a:schemeClr val="tx1"/>
              </a:solidFill>
            </a:endParaRPr>
          </a:p>
          <a:p>
            <a:pPr marL="457200" indent="-457200">
              <a:buFont typeface="Arial" panose="020B0604020202020204" pitchFamily="34" charset="0"/>
              <a:buChar char="•"/>
            </a:pPr>
            <a:r>
              <a:rPr lang="en-GB" sz="2800" dirty="0">
                <a:solidFill>
                  <a:schemeClr val="tx1"/>
                </a:solidFill>
              </a:rPr>
              <a:t>Unlikely to see sweeping changes – effective tools will make subtle improvements to existing practices</a:t>
            </a:r>
          </a:p>
          <a:p>
            <a:pPr marL="1143000" lvl="1" indent="-457200"/>
            <a:r>
              <a:rPr lang="en-GB" sz="2600" dirty="0">
                <a:solidFill>
                  <a:schemeClr val="tx1"/>
                </a:solidFill>
              </a:rPr>
              <a:t>I.e. finding ways to complement existing workforces and infrastructure, not displace them</a:t>
            </a:r>
          </a:p>
          <a:p>
            <a:pPr marL="457200" indent="-457200">
              <a:buFont typeface="Arial" panose="020B0604020202020204" pitchFamily="34" charset="0"/>
              <a:buChar char="•"/>
            </a:pPr>
            <a:r>
              <a:rPr lang="en-GB" sz="2800" dirty="0">
                <a:solidFill>
                  <a:schemeClr val="tx1"/>
                </a:solidFill>
              </a:rPr>
              <a:t>I hope to see continued efforts to gather evidence of the efficacy of AI tools in healthcare in lower-resource environments</a:t>
            </a:r>
          </a:p>
        </p:txBody>
      </p:sp>
    </p:spTree>
    <p:extLst>
      <p:ext uri="{BB962C8B-B14F-4D97-AF65-F5344CB8AC3E}">
        <p14:creationId xmlns:p14="http://schemas.microsoft.com/office/powerpoint/2010/main" val="6755401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FDCFC5B-86C7-D729-E0BD-29ABB7BB2FA8}"/>
              </a:ext>
            </a:extLst>
          </p:cNvPr>
          <p:cNvSpPr>
            <a:spLocks noGrp="1"/>
          </p:cNvSpPr>
          <p:nvPr>
            <p:ph type="body" sz="quarter" idx="10"/>
          </p:nvPr>
        </p:nvSpPr>
        <p:spPr/>
        <p:txBody>
          <a:bodyPr>
            <a:noAutofit/>
          </a:bodyPr>
          <a:lstStyle/>
          <a:p>
            <a:r>
              <a:rPr lang="en-GB" sz="4400" dirty="0">
                <a:solidFill>
                  <a:schemeClr val="tx1"/>
                </a:solidFill>
              </a:rPr>
              <a:t>How to get involved in this work?</a:t>
            </a:r>
          </a:p>
        </p:txBody>
      </p:sp>
      <p:sp>
        <p:nvSpPr>
          <p:cNvPr id="3" name="Content Placeholder 2">
            <a:extLst>
              <a:ext uri="{FF2B5EF4-FFF2-40B4-BE49-F238E27FC236}">
                <a16:creationId xmlns:a16="http://schemas.microsoft.com/office/drawing/2014/main" id="{6CAD36C8-38BE-DD3D-85BC-7CC9B6034C23}"/>
              </a:ext>
            </a:extLst>
          </p:cNvPr>
          <p:cNvSpPr>
            <a:spLocks noGrp="1"/>
          </p:cNvSpPr>
          <p:nvPr>
            <p:ph idx="1"/>
          </p:nvPr>
        </p:nvSpPr>
        <p:spPr>
          <a:xfrm>
            <a:off x="363894" y="1112519"/>
            <a:ext cx="11313757" cy="4915302"/>
          </a:xfrm>
        </p:spPr>
        <p:txBody>
          <a:bodyPr>
            <a:normAutofit fontScale="92500" lnSpcReduction="10000"/>
          </a:bodyPr>
          <a:lstStyle/>
          <a:p>
            <a:pPr marL="457200" indent="-457200">
              <a:buFont typeface="Arial" panose="020B0604020202020204" pitchFamily="34" charset="0"/>
              <a:buChar char="•"/>
            </a:pPr>
            <a:r>
              <a:rPr lang="en-GB" sz="2800" b="1" dirty="0">
                <a:solidFill>
                  <a:schemeClr val="tx1"/>
                </a:solidFill>
              </a:rPr>
              <a:t>As a Medic</a:t>
            </a:r>
          </a:p>
          <a:p>
            <a:pPr marL="1143000" lvl="1" indent="-457200"/>
            <a:r>
              <a:rPr lang="en-GB" sz="2600" dirty="0">
                <a:solidFill>
                  <a:schemeClr val="tx1"/>
                </a:solidFill>
              </a:rPr>
              <a:t>Worth staying aware of developments in AI tools, as they will creep into your work in the future</a:t>
            </a:r>
          </a:p>
          <a:p>
            <a:pPr marL="1143000" lvl="1" indent="-457200"/>
            <a:r>
              <a:rPr lang="en-GB" sz="2600" dirty="0">
                <a:solidFill>
                  <a:schemeClr val="tx1"/>
                </a:solidFill>
              </a:rPr>
              <a:t>Contributing to Quality Improvement projects where you work involving these tools</a:t>
            </a:r>
          </a:p>
          <a:p>
            <a:pPr marL="457200" indent="-457200">
              <a:buFont typeface="Arial" panose="020B0604020202020204" pitchFamily="34" charset="0"/>
              <a:buChar char="•"/>
            </a:pPr>
            <a:r>
              <a:rPr lang="en-GB" sz="2800" b="1" dirty="0">
                <a:solidFill>
                  <a:schemeClr val="tx1"/>
                </a:solidFill>
              </a:rPr>
              <a:t>As a Comp Sci/ Mathematician </a:t>
            </a:r>
          </a:p>
          <a:p>
            <a:pPr marL="1143000" lvl="1" indent="-457200"/>
            <a:r>
              <a:rPr lang="en-GB" sz="2600" dirty="0">
                <a:solidFill>
                  <a:schemeClr val="tx1"/>
                </a:solidFill>
              </a:rPr>
              <a:t>So many opportunities in the space of developing user-friendly UIs, working on the underlying predictive algorithms etc.</a:t>
            </a:r>
          </a:p>
          <a:p>
            <a:pPr marL="514350" indent="-514350">
              <a:buFont typeface="Arial" panose="020B0604020202020204" pitchFamily="34" charset="0"/>
              <a:buChar char="•"/>
            </a:pPr>
            <a:r>
              <a:rPr lang="en-GB" sz="2800" b="1" dirty="0">
                <a:solidFill>
                  <a:schemeClr val="tx1"/>
                </a:solidFill>
              </a:rPr>
              <a:t>As an economist</a:t>
            </a:r>
          </a:p>
          <a:p>
            <a:pPr marL="1200150" lvl="1" indent="-514350"/>
            <a:r>
              <a:rPr lang="en-GB" sz="2600" dirty="0">
                <a:solidFill>
                  <a:schemeClr val="tx1"/>
                </a:solidFill>
              </a:rPr>
              <a:t>Working on programme evaluation and cost-effectiveness analyses to understand whether these tools are good investments</a:t>
            </a:r>
          </a:p>
          <a:p>
            <a:pPr marL="457200" indent="-457200">
              <a:buFont typeface="Arial" panose="020B0604020202020204" pitchFamily="34" charset="0"/>
              <a:buChar char="•"/>
            </a:pPr>
            <a:r>
              <a:rPr lang="en-GB" sz="2800" b="1" dirty="0">
                <a:solidFill>
                  <a:schemeClr val="tx1"/>
                </a:solidFill>
              </a:rPr>
              <a:t>As a sociologist/anthropologist</a:t>
            </a:r>
          </a:p>
          <a:p>
            <a:pPr marL="1143000" lvl="1" indent="-457200"/>
            <a:r>
              <a:rPr lang="en-GB" sz="2600" dirty="0">
                <a:solidFill>
                  <a:schemeClr val="tx1"/>
                </a:solidFill>
              </a:rPr>
              <a:t>Working on understanding how healthcare workers and patients interact with AI tools, so they can be better designed and implemented </a:t>
            </a:r>
          </a:p>
          <a:p>
            <a:pPr marL="457200" indent="-457200"/>
            <a:endParaRPr lang="en-GB" sz="2800" dirty="0">
              <a:solidFill>
                <a:schemeClr val="tx1"/>
              </a:solidFill>
            </a:endParaRPr>
          </a:p>
          <a:p>
            <a:pPr marL="457200" indent="-457200"/>
            <a:endParaRPr lang="en-GB" sz="2800" dirty="0">
              <a:solidFill>
                <a:schemeClr val="tx1"/>
              </a:solidFill>
            </a:endParaRPr>
          </a:p>
        </p:txBody>
      </p:sp>
    </p:spTree>
    <p:extLst>
      <p:ext uri="{BB962C8B-B14F-4D97-AF65-F5344CB8AC3E}">
        <p14:creationId xmlns:p14="http://schemas.microsoft.com/office/powerpoint/2010/main" val="13286163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FDCFC5B-86C7-D729-E0BD-29ABB7BB2FA8}"/>
              </a:ext>
            </a:extLst>
          </p:cNvPr>
          <p:cNvSpPr>
            <a:spLocks noGrp="1"/>
          </p:cNvSpPr>
          <p:nvPr>
            <p:ph type="body" sz="quarter" idx="10"/>
          </p:nvPr>
        </p:nvSpPr>
        <p:spPr/>
        <p:txBody>
          <a:bodyPr>
            <a:noAutofit/>
          </a:bodyPr>
          <a:lstStyle/>
          <a:p>
            <a:r>
              <a:rPr lang="en-GB" sz="4400" dirty="0">
                <a:solidFill>
                  <a:schemeClr val="tx1"/>
                </a:solidFill>
              </a:rPr>
              <a:t>Acknowledgements</a:t>
            </a:r>
          </a:p>
        </p:txBody>
      </p:sp>
      <p:sp>
        <p:nvSpPr>
          <p:cNvPr id="6" name="Content Placeholder 5">
            <a:extLst>
              <a:ext uri="{FF2B5EF4-FFF2-40B4-BE49-F238E27FC236}">
                <a16:creationId xmlns:a16="http://schemas.microsoft.com/office/drawing/2014/main" id="{0F8977C6-1A16-ACE3-D1D7-37F7473FB893}"/>
              </a:ext>
            </a:extLst>
          </p:cNvPr>
          <p:cNvSpPr>
            <a:spLocks noGrp="1"/>
          </p:cNvSpPr>
          <p:nvPr>
            <p:ph idx="1"/>
          </p:nvPr>
        </p:nvSpPr>
        <p:spPr>
          <a:xfrm>
            <a:off x="363894" y="1211581"/>
            <a:ext cx="11313757" cy="4563746"/>
          </a:xfrm>
        </p:spPr>
        <p:txBody>
          <a:bodyPr>
            <a:normAutofit lnSpcReduction="10000"/>
          </a:bodyPr>
          <a:lstStyle/>
          <a:p>
            <a:r>
              <a:rPr lang="en-GB" sz="2400" dirty="0">
                <a:solidFill>
                  <a:schemeClr val="tx1"/>
                </a:solidFill>
              </a:rPr>
              <a:t>Many thanks to my supervisors and research team who worked on this paper with me</a:t>
            </a:r>
          </a:p>
          <a:p>
            <a:pPr marL="342900" indent="-342900">
              <a:buFont typeface="Arial" panose="020B0604020202020204" pitchFamily="34" charset="0"/>
              <a:buChar char="•"/>
            </a:pPr>
            <a:r>
              <a:rPr lang="en-GB" sz="2400" dirty="0">
                <a:solidFill>
                  <a:schemeClr val="tx1"/>
                </a:solidFill>
              </a:rPr>
              <a:t>Dr </a:t>
            </a:r>
            <a:r>
              <a:rPr lang="en-GB" sz="2400" dirty="0" err="1">
                <a:solidFill>
                  <a:schemeClr val="tx1"/>
                </a:solidFill>
              </a:rPr>
              <a:t>Ritvij</a:t>
            </a:r>
            <a:r>
              <a:rPr lang="en-GB" sz="2400" dirty="0">
                <a:solidFill>
                  <a:schemeClr val="tx1"/>
                </a:solidFill>
              </a:rPr>
              <a:t> Singh</a:t>
            </a:r>
          </a:p>
          <a:p>
            <a:pPr marL="342900" indent="-342900">
              <a:buFont typeface="Arial" panose="020B0604020202020204" pitchFamily="34" charset="0"/>
              <a:buChar char="•"/>
            </a:pPr>
            <a:r>
              <a:rPr lang="en-GB" sz="2400" dirty="0">
                <a:solidFill>
                  <a:schemeClr val="tx1"/>
                </a:solidFill>
              </a:rPr>
              <a:t>Dr Sandra </a:t>
            </a:r>
            <a:r>
              <a:rPr lang="en-GB" sz="2400" dirty="0" err="1">
                <a:solidFill>
                  <a:schemeClr val="tx1"/>
                </a:solidFill>
              </a:rPr>
              <a:t>Barteit</a:t>
            </a:r>
            <a:endParaRPr lang="en-GB" sz="2400" dirty="0">
              <a:solidFill>
                <a:schemeClr val="tx1"/>
              </a:solidFill>
            </a:endParaRPr>
          </a:p>
          <a:p>
            <a:pPr marL="342900" indent="-342900">
              <a:buFont typeface="Arial" panose="020B0604020202020204" pitchFamily="34" charset="0"/>
              <a:buChar char="•"/>
            </a:pPr>
            <a:r>
              <a:rPr lang="en-GB" sz="2400" dirty="0">
                <a:solidFill>
                  <a:schemeClr val="tx1"/>
                </a:solidFill>
              </a:rPr>
              <a:t>Dr Stephan Brenner</a:t>
            </a:r>
          </a:p>
          <a:p>
            <a:pPr marL="342900" indent="-342900">
              <a:buFont typeface="Arial" panose="020B0604020202020204" pitchFamily="34" charset="0"/>
              <a:buChar char="•"/>
            </a:pPr>
            <a:r>
              <a:rPr lang="en-GB" sz="2400" dirty="0">
                <a:solidFill>
                  <a:schemeClr val="tx1"/>
                </a:solidFill>
              </a:rPr>
              <a:t>Miriam </a:t>
            </a:r>
            <a:r>
              <a:rPr lang="en-GB" sz="2400" dirty="0" err="1">
                <a:solidFill>
                  <a:schemeClr val="tx1"/>
                </a:solidFill>
              </a:rPr>
              <a:t>Axt</a:t>
            </a:r>
            <a:endParaRPr lang="en-GB" sz="2400" dirty="0">
              <a:solidFill>
                <a:schemeClr val="tx1"/>
              </a:solidFill>
            </a:endParaRPr>
          </a:p>
          <a:p>
            <a:r>
              <a:rPr lang="en-GB" sz="2400" dirty="0">
                <a:solidFill>
                  <a:schemeClr val="tx1"/>
                </a:solidFill>
              </a:rPr>
              <a:t>And the Heidelberg Institute of Global Health, including Prof Dr Manuela De Allegri for opportunities working in her group</a:t>
            </a:r>
          </a:p>
          <a:p>
            <a:endParaRPr lang="en-GB" sz="2400" dirty="0">
              <a:solidFill>
                <a:schemeClr val="tx1"/>
              </a:solidFill>
              <a:latin typeface="-apple-system"/>
            </a:endParaRPr>
          </a:p>
          <a:p>
            <a:r>
              <a:rPr lang="en-GB" sz="2400" dirty="0">
                <a:solidFill>
                  <a:srgbClr val="222222"/>
                </a:solidFill>
                <a:latin typeface="-apple-system"/>
              </a:rPr>
              <a:t>Thanks to the </a:t>
            </a:r>
            <a:r>
              <a:rPr lang="en-GB" sz="2400" b="0" i="0" dirty="0">
                <a:solidFill>
                  <a:srgbClr val="222222"/>
                </a:solidFill>
                <a:effectLst/>
                <a:latin typeface="-apple-system"/>
              </a:rPr>
              <a:t>German Research Foundation (Deutsche </a:t>
            </a:r>
            <a:r>
              <a:rPr lang="en-GB" sz="2400" b="0" i="0" dirty="0" err="1">
                <a:solidFill>
                  <a:srgbClr val="222222"/>
                </a:solidFill>
                <a:effectLst/>
                <a:latin typeface="-apple-system"/>
              </a:rPr>
              <a:t>Forschungsgemeinschaft</a:t>
            </a:r>
            <a:r>
              <a:rPr lang="en-GB" sz="2400" b="0" i="0" dirty="0">
                <a:solidFill>
                  <a:srgbClr val="222222"/>
                </a:solidFill>
                <a:effectLst/>
                <a:latin typeface="-apple-system"/>
              </a:rPr>
              <a:t>) for supporting this work as part of a Deutsche </a:t>
            </a:r>
            <a:r>
              <a:rPr lang="en-GB" sz="2400" b="0" i="0" dirty="0" err="1">
                <a:solidFill>
                  <a:srgbClr val="222222"/>
                </a:solidFill>
                <a:effectLst/>
                <a:latin typeface="-apple-system"/>
              </a:rPr>
              <a:t>Forschungsgemeinschaft</a:t>
            </a:r>
            <a:r>
              <a:rPr lang="en-GB" sz="2400" b="0" i="0" dirty="0">
                <a:solidFill>
                  <a:srgbClr val="222222"/>
                </a:solidFill>
                <a:effectLst/>
                <a:latin typeface="-apple-system"/>
              </a:rPr>
              <a:t>–funded research unit (</a:t>
            </a:r>
            <a:r>
              <a:rPr lang="en-GB" sz="2400" b="0" i="0" dirty="0" err="1">
                <a:solidFill>
                  <a:srgbClr val="222222"/>
                </a:solidFill>
                <a:effectLst/>
                <a:latin typeface="-apple-system"/>
              </a:rPr>
              <a:t>Forschungsgruppe</a:t>
            </a:r>
            <a:r>
              <a:rPr lang="en-GB" sz="2400" b="0" i="0" dirty="0">
                <a:solidFill>
                  <a:srgbClr val="222222"/>
                </a:solidFill>
                <a:effectLst/>
                <a:latin typeface="-apple-system"/>
              </a:rPr>
              <a:t> FOR 2936/project: 409670289) and the “Open Access </a:t>
            </a:r>
            <a:r>
              <a:rPr lang="en-GB" sz="2400" b="0" i="0" dirty="0" err="1">
                <a:solidFill>
                  <a:srgbClr val="222222"/>
                </a:solidFill>
                <a:effectLst/>
                <a:latin typeface="-apple-system"/>
              </a:rPr>
              <a:t>Publikationskosten</a:t>
            </a:r>
            <a:r>
              <a:rPr lang="en-GB" sz="2400" b="0" i="0" dirty="0">
                <a:solidFill>
                  <a:srgbClr val="222222"/>
                </a:solidFill>
                <a:effectLst/>
                <a:latin typeface="-apple-system"/>
              </a:rPr>
              <a:t>“ programme, with additional support by Heidelberg University</a:t>
            </a:r>
            <a:endParaRPr lang="en-GB" sz="2400" dirty="0">
              <a:solidFill>
                <a:schemeClr val="tx1"/>
              </a:solidFill>
            </a:endParaRPr>
          </a:p>
          <a:p>
            <a:endParaRPr lang="en-GB" sz="2400" dirty="0">
              <a:solidFill>
                <a:schemeClr val="tx1"/>
              </a:solidFill>
            </a:endParaRPr>
          </a:p>
        </p:txBody>
      </p:sp>
    </p:spTree>
    <p:extLst>
      <p:ext uri="{BB962C8B-B14F-4D97-AF65-F5344CB8AC3E}">
        <p14:creationId xmlns:p14="http://schemas.microsoft.com/office/powerpoint/2010/main" val="101320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3134</Words>
  <Application>Microsoft Office PowerPoint</Application>
  <PresentationFormat>Widescreen</PresentationFormat>
  <Paragraphs>280</Paragraphs>
  <Slides>32</Slides>
  <Notes>28</Notes>
  <HiddenSlides>1</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32</vt:i4>
      </vt:variant>
    </vt:vector>
  </HeadingPairs>
  <TitlesOfParts>
    <vt:vector size="38" baseType="lpstr">
      <vt:lpstr>-apple-system</vt:lpstr>
      <vt:lpstr>Arial</vt:lpstr>
      <vt:lpstr>Calibri</vt:lpstr>
      <vt:lpstr>Open Sans</vt:lpstr>
      <vt:lpstr>Office Theme</vt:lpstr>
      <vt:lpstr>Custom Design</vt:lpstr>
      <vt:lpstr>AI Applications in Healthcare in LMICs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UIS, University of Cambridge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Suvi Roberts</dc:creator>
  <cp:lastModifiedBy>Tads Ciecierski-Holmes</cp:lastModifiedBy>
  <cp:revision>8</cp:revision>
  <dcterms:created xsi:type="dcterms:W3CDTF">2017-09-14T13:39:33Z</dcterms:created>
  <dcterms:modified xsi:type="dcterms:W3CDTF">2024-09-18T09:12:51Z</dcterms:modified>
</cp:coreProperties>
</file>