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4"/>
  </p:sldMasterIdLst>
  <p:notesMasterIdLst>
    <p:notesMasterId r:id="rId22"/>
  </p:notesMasterIdLst>
  <p:sldIdLst>
    <p:sldId id="256" r:id="rId5"/>
    <p:sldId id="322" r:id="rId6"/>
    <p:sldId id="257" r:id="rId7"/>
    <p:sldId id="321" r:id="rId8"/>
    <p:sldId id="296" r:id="rId9"/>
    <p:sldId id="323" r:id="rId10"/>
    <p:sldId id="324" r:id="rId11"/>
    <p:sldId id="325" r:id="rId12"/>
    <p:sldId id="326" r:id="rId13"/>
    <p:sldId id="334" r:id="rId14"/>
    <p:sldId id="329" r:id="rId15"/>
    <p:sldId id="330" r:id="rId16"/>
    <p:sldId id="295" r:id="rId17"/>
    <p:sldId id="333" r:id="rId18"/>
    <p:sldId id="336" r:id="rId19"/>
    <p:sldId id="337" r:id="rId20"/>
    <p:sldId id="33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30FAD1-937B-4A16-B854-2F49EF3A9132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E88147-FBBD-433F-A34C-90265D6677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553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.nspcc.org.uk/research-resources/2019/let-children-know-you-re-listening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www.nspcc.org.uk/keeping-children-safe/reporting-abuse/what-to-do-child-reveals-abuse/" TargetMode="External"/><Relationship Id="rId4" Type="http://schemas.openxmlformats.org/officeDocument/2006/relationships/hyperlink" Target="https://learning.nspcc.org.uk/research-resources/2013/no-one-noticed-no-one-heard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>
            <a:extLst>
              <a:ext uri="{FF2B5EF4-FFF2-40B4-BE49-F238E27FC236}">
                <a16:creationId xmlns:a16="http://schemas.microsoft.com/office/drawing/2014/main" id="{4492FD72-3EBF-4CC7-B5AD-B1A18DCDBA4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04C61EE8-A792-48CD-A0EF-37811FEB839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Tell staff there are some </a:t>
            </a:r>
            <a:r>
              <a:rPr lang="en-US" altLang="en-US" dirty="0" err="1"/>
              <a:t>behavioural</a:t>
            </a:r>
            <a:r>
              <a:rPr lang="en-US" altLang="en-US" dirty="0"/>
              <a:t> signs that are common to different kinds of abuse. Staff should always be alert to these signs, or anything that doesn’t feel right – what’s important is not that they can identify exactly what the issue is, but that they can spot that there might be a safeguarding issue. The most important thing to look out for is </a:t>
            </a:r>
            <a:r>
              <a:rPr lang="en-US" altLang="en-US" b="1" dirty="0"/>
              <a:t>a change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b="1" dirty="0"/>
              <a:t>Click</a:t>
            </a:r>
            <a:r>
              <a:rPr lang="en-US" altLang="en-US" dirty="0"/>
              <a:t> to bring up each sign in turn:</a:t>
            </a:r>
          </a:p>
          <a:p>
            <a:pPr marL="512763" lvl="1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Difficulty concentrating and not doing as well at school</a:t>
            </a:r>
          </a:p>
          <a:p>
            <a:pPr marL="512763" lvl="1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Becoming withdrawn</a:t>
            </a:r>
          </a:p>
          <a:p>
            <a:pPr marL="512763" lvl="1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Mood or </a:t>
            </a:r>
            <a:r>
              <a:rPr lang="en-US" altLang="en-US" dirty="0" err="1"/>
              <a:t>behaviour</a:t>
            </a:r>
            <a:r>
              <a:rPr lang="en-US" altLang="en-US" dirty="0"/>
              <a:t> changes, </a:t>
            </a:r>
            <a:r>
              <a:rPr lang="en-GB" dirty="0"/>
              <a:t>for example, becoming more irritable, angry, aggressive or clingy</a:t>
            </a:r>
            <a:endParaRPr lang="en-US" altLang="en-US" dirty="0"/>
          </a:p>
          <a:p>
            <a:pPr marL="512763" lvl="1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Tiredness</a:t>
            </a:r>
          </a:p>
          <a:p>
            <a:pPr marL="512763" lvl="1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Mental health needs, for example, signs of depression, anxiety, eating disorders or post-traumatic stress disorder</a:t>
            </a:r>
          </a:p>
          <a:p>
            <a:pPr marL="512763" lvl="1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Self-harming</a:t>
            </a:r>
          </a:p>
          <a:p>
            <a:pPr marL="512763" lvl="1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Risk-taking </a:t>
            </a:r>
            <a:r>
              <a:rPr lang="en-US" altLang="en-US" dirty="0" err="1"/>
              <a:t>behaviour</a:t>
            </a:r>
            <a:r>
              <a:rPr lang="en-US" altLang="en-US" dirty="0"/>
              <a:t>, such as stealing, bullying, running away, alcohol and drug misuse, sexual activity, trespassing, vandalism, fighting or truancy</a:t>
            </a:r>
          </a:p>
          <a:p>
            <a:pPr marL="512763" lvl="1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Using drugs or alcohol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GB" altLang="en-US" dirty="0"/>
          </a:p>
          <a:p>
            <a:pPr marL="171450" indent="-171450" eaLnBrk="1" hangingPunct="1">
              <a:spcBef>
                <a:spcPct val="0"/>
              </a:spcBef>
              <a:buFont typeface="Webdings" panose="05030102010509060703" pitchFamily="18" charset="2"/>
              <a:buChar char="i"/>
              <a:defRPr/>
            </a:pPr>
            <a:r>
              <a:rPr lang="en-GB" altLang="en-US" dirty="0"/>
              <a:t>Sources: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dirty="0"/>
              <a:t>National Institute for Health and Care Excellence (NICE), </a:t>
            </a:r>
            <a:r>
              <a:rPr lang="en-GB" i="1" dirty="0"/>
              <a:t>Child maltreatment: when to suspect maltreatment in under 18s. </a:t>
            </a:r>
            <a:r>
              <a:rPr lang="en-GB" dirty="0"/>
              <a:t>https://www.nice.org.uk/guidance/cg89/chapter/1-Guidance</a:t>
            </a:r>
            <a:endParaRPr lang="en-US" altLang="en-US" dirty="0"/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NSPCC, </a:t>
            </a:r>
            <a:r>
              <a:rPr lang="en-US" altLang="en-US" i="1" dirty="0"/>
              <a:t>Emotional abuse</a:t>
            </a:r>
            <a:r>
              <a:rPr lang="en-US" altLang="en-US" dirty="0"/>
              <a:t>. https://www.nspcc.org.uk/what-is-child-abuse/types-of-abuse/emotional-abuse/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dirty="0"/>
              <a:t>NSPCC, </a:t>
            </a:r>
            <a:r>
              <a:rPr lang="en-US" i="1" dirty="0"/>
              <a:t>Neglect</a:t>
            </a:r>
            <a:r>
              <a:rPr lang="en-US" dirty="0"/>
              <a:t>. </a:t>
            </a:r>
            <a:r>
              <a:rPr lang="en-GB" dirty="0"/>
              <a:t>https://www.nspcc.org.uk/what-is-child-abuse/types-of-abuse/neglect/</a:t>
            </a:r>
            <a:endParaRPr lang="en-US" altLang="en-US" dirty="0"/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/>
              <a:t>NSPCC, </a:t>
            </a:r>
            <a:r>
              <a:rPr lang="en-US" altLang="en-US" i="1" dirty="0"/>
              <a:t>Physical abuse</a:t>
            </a:r>
            <a:r>
              <a:rPr lang="en-US" altLang="en-US" dirty="0"/>
              <a:t>. </a:t>
            </a:r>
            <a:r>
              <a:rPr lang="en-GB" dirty="0"/>
              <a:t>https://www.nspcc.org.uk/what-is-child-abuse/types-of-abuse/physical-abuse/</a:t>
            </a:r>
          </a:p>
          <a:p>
            <a:pPr marL="171450" indent="-171450" eaLnBrk="1" hangingPunct="1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dirty="0"/>
              <a:t>NSPCC, </a:t>
            </a:r>
            <a:r>
              <a:rPr lang="en-US" i="1" dirty="0"/>
              <a:t>Sexual abuse</a:t>
            </a:r>
            <a:r>
              <a:rPr lang="en-US" dirty="0"/>
              <a:t>. https://www.nspcc.org.uk/what-is-child-abuse/types-of-abuse/child-sexual-abuse/</a:t>
            </a:r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7549A050-4129-41C3-BE2F-8B59327759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185A29E8-4028-4AD9-A8E4-821FB44F7FD9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076109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DD4ACFB0-2B17-408A-A09C-834E943429A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F34F23C0-A704-44DE-8E19-38AFA7C89DB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r>
              <a:rPr lang="en-US" altLang="en-US"/>
              <a:t>Ask staff: if they’d heard this disclosure, what should they do now?</a:t>
            </a:r>
          </a:p>
          <a:p>
            <a:pPr marL="171450" indent="-171450">
              <a:buFontTx/>
              <a:buChar char="•"/>
            </a:pPr>
            <a:r>
              <a:rPr lang="en-US" altLang="en-US" b="1"/>
              <a:t>Click</a:t>
            </a:r>
            <a:r>
              <a:rPr lang="en-US" altLang="en-US"/>
              <a:t> to bring up the points on screen and briefly talk through them</a:t>
            </a:r>
          </a:p>
          <a:p>
            <a:pPr marL="512763" lvl="1" indent="-171450">
              <a:buFontTx/>
              <a:buChar char="•"/>
            </a:pPr>
            <a:r>
              <a:rPr lang="en-US" altLang="en-US"/>
              <a:t>Listen fully, be supportive and take Jenny seriously. Use your body language to show you’re listening</a:t>
            </a:r>
          </a:p>
          <a:p>
            <a:pPr marL="512763" lvl="1" indent="-171450">
              <a:buFontTx/>
              <a:buChar char="•"/>
            </a:pPr>
            <a:r>
              <a:rPr lang="en-US" altLang="en-US"/>
              <a:t>Let Jenny lead the conversation</a:t>
            </a:r>
          </a:p>
          <a:p>
            <a:pPr marL="512763" lvl="1" indent="-171450">
              <a:buFontTx/>
              <a:buChar char="•"/>
            </a:pPr>
            <a:r>
              <a:rPr lang="en-US" altLang="en-US"/>
              <a:t>Reassure her it’s not her fault – children will often blame themselves for abuse</a:t>
            </a:r>
          </a:p>
          <a:p>
            <a:pPr marL="512763" lvl="1" indent="-171450">
              <a:buFontTx/>
              <a:buChar char="•"/>
            </a:pPr>
            <a:r>
              <a:rPr lang="en-US" altLang="en-US"/>
              <a:t>Ask open questions, to let her lead the conversation. Don’t ask closed or leading questions – remember, the record of the disclosure could be used in court, so leading questions could make it less credible</a:t>
            </a:r>
          </a:p>
          <a:p>
            <a:pPr marL="512763" lvl="1" indent="-171450">
              <a:buFontTx/>
              <a:buChar char="•"/>
            </a:pPr>
            <a:r>
              <a:rPr lang="en-US" altLang="en-US"/>
              <a:t>Reflect back what Jenny’s saying: this will help show you’re listening, and helps make sure you understand what she’s saying</a:t>
            </a:r>
          </a:p>
          <a:p>
            <a:pPr marL="512763" lvl="1" indent="-171450">
              <a:buFontTx/>
              <a:buChar char="•"/>
            </a:pPr>
            <a:r>
              <a:rPr lang="en-US" altLang="en-US"/>
              <a:t>Be honest that you can’t keep it confidential. Be clear about what you’ll do next: you won’t be able to keep a promise to keep it secret, so it’s better to be upfront than risk losing Jenny’s trust</a:t>
            </a:r>
          </a:p>
          <a:p>
            <a:pPr marL="512763" lvl="1" indent="-171450">
              <a:buFontTx/>
              <a:buChar char="•"/>
            </a:pPr>
            <a:r>
              <a:rPr lang="en-US" altLang="en-US"/>
              <a:t>Don’t try to investigate it yourself: similarly, don’t try to confront any alleged abuser. It’s the DSL’s job to co-ordinate the response to a disclosure</a:t>
            </a:r>
          </a:p>
          <a:p>
            <a:pPr marL="171450" indent="-171450">
              <a:buFontTx/>
              <a:buChar char="•"/>
            </a:pPr>
            <a:r>
              <a:rPr lang="en-US" altLang="en-US"/>
              <a:t>Emphasise that it’s important to respond in a way that shows the child they can trust adults and that you’ll help them. A child won’t necessarily make a full disclosure in their first disclosure. By responding in the right way, we can help them to make further disclosures in the future</a:t>
            </a:r>
          </a:p>
          <a:p>
            <a:pPr marL="171450" indent="-171450" eaLnBrk="1" hangingPunct="1">
              <a:spcBef>
                <a:spcPct val="0"/>
              </a:spcBef>
            </a:pPr>
            <a:endParaRPr lang="en-GB" altLang="en-US"/>
          </a:p>
          <a:p>
            <a:pPr marL="171450" indent="-171450" eaLnBrk="1" hangingPunct="1">
              <a:spcBef>
                <a:spcPct val="0"/>
              </a:spcBef>
              <a:buFont typeface="Webdings" panose="05030102010509060703" pitchFamily="18" charset="2"/>
              <a:buChar char="i"/>
            </a:pPr>
            <a:r>
              <a:rPr lang="en-GB" altLang="en-US"/>
              <a:t>Sources:</a:t>
            </a:r>
            <a:endParaRPr lang="en-GB" altLang="en-US">
              <a:cs typeface="Arial" panose="020B0604020202020204" pitchFamily="34" charset="0"/>
              <a:sym typeface="Webdings" panose="05030102010509060703" pitchFamily="18" charset="2"/>
            </a:endParaRPr>
          </a:p>
          <a:p>
            <a:pPr marL="171450" indent="-171450">
              <a:buFontTx/>
              <a:buChar char="•"/>
            </a:pPr>
            <a:r>
              <a:rPr lang="en-GB" altLang="en-US">
                <a:cs typeface="Arial" panose="020B0604020202020204" pitchFamily="34" charset="0"/>
                <a:sym typeface="Webdings" panose="05030102010509060703" pitchFamily="18" charset="2"/>
              </a:rPr>
              <a:t>NSPCC, </a:t>
            </a:r>
            <a:r>
              <a:rPr lang="en-GB" altLang="en-US" i="1">
                <a:cs typeface="Arial" panose="020B0604020202020204" pitchFamily="34" charset="0"/>
                <a:sym typeface="Webdings" panose="05030102010509060703" pitchFamily="18" charset="2"/>
              </a:rPr>
              <a:t>Let children know you’re listening</a:t>
            </a:r>
            <a:r>
              <a:rPr lang="en-GB" altLang="en-US">
                <a:cs typeface="Arial" panose="020B0604020202020204" pitchFamily="34" charset="0"/>
                <a:sym typeface="Webdings" panose="05030102010509060703" pitchFamily="18" charset="2"/>
              </a:rPr>
              <a:t>. </a:t>
            </a:r>
            <a:r>
              <a:rPr lang="en-GB" altLang="en-US">
                <a:hlinkClick r:id="rId3"/>
              </a:rPr>
              <a:t>https://learning.nspcc.org.uk/research-resources/2019/let-children-know-you-re-listening</a:t>
            </a:r>
            <a:endParaRPr lang="en-GB" altLang="en-US"/>
          </a:p>
          <a:p>
            <a:pPr marL="171450" indent="-171450">
              <a:buFontTx/>
              <a:buChar char="•"/>
            </a:pPr>
            <a:r>
              <a:rPr lang="en-GB" altLang="en-US"/>
              <a:t>NSPCC, </a:t>
            </a:r>
            <a:r>
              <a:rPr lang="en-GB" altLang="en-US" i="1"/>
              <a:t>No one noticed, no one heard</a:t>
            </a:r>
            <a:r>
              <a:rPr lang="en-GB" altLang="en-US"/>
              <a:t>. </a:t>
            </a:r>
            <a:r>
              <a:rPr lang="en-GB" altLang="en-US">
                <a:hlinkClick r:id="rId4"/>
              </a:rPr>
              <a:t>https://learning.nspcc.org.uk/research-resources/2013/no-one-noticed-no-one-heard</a:t>
            </a:r>
            <a:endParaRPr lang="en-GB" altLang="en-US"/>
          </a:p>
          <a:p>
            <a:pPr marL="171450" indent="-171450">
              <a:buFontTx/>
              <a:buChar char="•"/>
            </a:pPr>
            <a:r>
              <a:rPr lang="en-GB" altLang="en-US"/>
              <a:t>NSPCC, </a:t>
            </a:r>
            <a:r>
              <a:rPr lang="en-GB" altLang="en-US" i="1"/>
              <a:t>What to do if a child reveals abuse</a:t>
            </a:r>
            <a:r>
              <a:rPr lang="en-GB" altLang="en-US"/>
              <a:t>. </a:t>
            </a:r>
            <a:r>
              <a:rPr lang="en-GB" altLang="en-US">
                <a:hlinkClick r:id="rId5"/>
              </a:rPr>
              <a:t>https://www.nspcc.org.uk/keeping-children-safe/reporting-abuse/what-to-do-child-reveals-abuse/</a:t>
            </a:r>
            <a:endParaRPr lang="en-GB" altLang="en-US"/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95406E76-23B1-4B1B-B404-AA7E7ACBB1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2C14EB63-01C2-4B48-9552-3C24DC1E9580}" type="slidenum">
              <a:rPr lang="en-US" altLang="en-US" smtClean="0"/>
              <a:pPr/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1618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49A5-CEB0-4169-851B-C487766F1FAA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8448-38EE-4BDD-9F94-2C9DAA25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07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49A5-CEB0-4169-851B-C487766F1FAA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8448-38EE-4BDD-9F94-2C9DAA25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563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49A5-CEB0-4169-851B-C487766F1FAA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8448-38EE-4BDD-9F94-2C9DAA25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890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49A5-CEB0-4169-851B-C487766F1FAA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8448-38EE-4BDD-9F94-2C9DAA25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179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49A5-CEB0-4169-851B-C487766F1FAA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8448-38EE-4BDD-9F94-2C9DAA25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882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49A5-CEB0-4169-851B-C487766F1FAA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8448-38EE-4BDD-9F94-2C9DAA25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052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49A5-CEB0-4169-851B-C487766F1FAA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8448-38EE-4BDD-9F94-2C9DAA25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688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49A5-CEB0-4169-851B-C487766F1FAA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8448-38EE-4BDD-9F94-2C9DAA25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982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8448-38EE-4BDD-9F94-2C9DAA254F2A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49A5-CEB0-4169-851B-C487766F1FAA}" type="datetimeFigureOut">
              <a:rPr lang="en-GB" smtClean="0"/>
              <a:t>16/05/2023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841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49A5-CEB0-4169-851B-C487766F1FAA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8448-38EE-4BDD-9F94-2C9DAA25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812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49A5-CEB0-4169-851B-C487766F1FAA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8448-38EE-4BDD-9F94-2C9DAA254F2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87658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49A5-CEB0-4169-851B-C487766F1FAA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8448-38EE-4BDD-9F94-2C9DAA25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8199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49A5-CEB0-4169-851B-C487766F1FAA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8448-38EE-4BDD-9F94-2C9DAA254F2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616748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49A5-CEB0-4169-851B-C487766F1FAA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8448-38EE-4BDD-9F94-2C9DAA25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2630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49A5-CEB0-4169-851B-C487766F1FAA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8448-38EE-4BDD-9F94-2C9DAA25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7819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F49A5-CEB0-4169-851B-C487766F1FAA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E8448-38EE-4BDD-9F94-2C9DAA25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524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F49A5-CEB0-4169-851B-C487766F1FAA}" type="datetimeFigureOut">
              <a:rPr lang="en-GB" smtClean="0"/>
              <a:t>16/05/2023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1E8448-38EE-4BDD-9F94-2C9DAA254F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624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mailto:safeguarding@reading-school.co.uk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9.m4a"/><Relationship Id="rId7" Type="http://schemas.openxmlformats.org/officeDocument/2006/relationships/image" Target="../media/image5.png"/><Relationship Id="rId2" Type="http://schemas.microsoft.com/office/2007/relationships/media" Target="../media/media9.m4a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hyperlink" Target="https://www.nspcc.org.uk/what-is-child-abuse/types-of-abuse/bullying-and-cyberbullying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hyperlink" Target="https://forms.office.com/Pages/ResponsePage.aspx?id=QKRT3Wr9XkC75lKx5h6C266wTF8XJ09NpBfhaJHKrQxUMUNIN0c3MzBPRkVKWkhJNU5XSTkwNDJaNi4u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hyperlink" Target="mailto:safeguarding@reading-school.co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25005" y="1122363"/>
            <a:ext cx="4513277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Reading School </a:t>
            </a:r>
            <a:br>
              <a:rPr lang="en-GB" dirty="0"/>
            </a:br>
            <a:r>
              <a:rPr lang="en-GB" dirty="0"/>
              <a:t>Safeguarding and Child Protection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02510" y="3954376"/>
            <a:ext cx="4035106" cy="1655762"/>
          </a:xfrm>
        </p:spPr>
        <p:txBody>
          <a:bodyPr>
            <a:normAutofit/>
          </a:bodyPr>
          <a:lstStyle/>
          <a:p>
            <a:r>
              <a:rPr lang="en-US" sz="2400" dirty="0">
                <a:hlinkClick r:id="rId4"/>
              </a:rPr>
              <a:t>safeguarding@reading-school.co.uk</a:t>
            </a:r>
            <a:r>
              <a:rPr lang="en-US" sz="2400" dirty="0"/>
              <a:t> </a:t>
            </a:r>
            <a:endParaRPr lang="en-GB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717211-1944-4D9D-B777-380335A57D7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81" y="-4632"/>
            <a:ext cx="4856048" cy="686852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C3A610D-812B-40E7-BA0F-5AF7B5D18A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15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490"/>
    </mc:Choice>
    <mc:Fallback xmlns="">
      <p:transition spd="slow" advTm="35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Keeping Children Safe </a:t>
            </a:r>
            <a:br>
              <a:rPr lang="en-GB" dirty="0"/>
            </a:br>
            <a:r>
              <a:rPr lang="en-GB" dirty="0"/>
              <a:t>Levels of Care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0070C0"/>
                </a:solidFill>
              </a:rPr>
              <a:t>Wellbeing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0070C0"/>
                </a:solidFill>
              </a:rPr>
              <a:t>Safeguarding from harm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0070C0"/>
                </a:solidFill>
              </a:rPr>
              <a:t>Child protection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15E8F08-8420-4956-99E9-D2F36CFF19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06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05"/>
    </mc:Choice>
    <mc:Fallback xmlns="">
      <p:transition spd="slow" advTm="10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74361"/>
            <a:ext cx="10515600" cy="1325563"/>
          </a:xfrm>
        </p:spPr>
        <p:txBody>
          <a:bodyPr/>
          <a:lstStyle/>
          <a:p>
            <a:r>
              <a:rPr lang="en-GB" dirty="0"/>
              <a:t>Safeguarding Overview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58349"/>
            <a:ext cx="8596668" cy="4783013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70C0"/>
                </a:solidFill>
              </a:rPr>
              <a:t>Safeguarding is</a:t>
            </a:r>
            <a:r>
              <a:rPr lang="en-GB" sz="2000" b="1" dirty="0">
                <a:solidFill>
                  <a:srgbClr val="0070C0"/>
                </a:solidFill>
              </a:rPr>
              <a:t> everyone’s duty of care </a:t>
            </a:r>
          </a:p>
          <a:p>
            <a:r>
              <a:rPr lang="en-GB" sz="2000" b="1" dirty="0">
                <a:solidFill>
                  <a:srgbClr val="0070C0"/>
                </a:solidFill>
              </a:rPr>
              <a:t>Prevention</a:t>
            </a:r>
            <a:r>
              <a:rPr lang="en-GB" sz="2000" dirty="0">
                <a:solidFill>
                  <a:srgbClr val="0070C0"/>
                </a:solidFill>
              </a:rPr>
              <a:t> is better than being reactive when abuse happens </a:t>
            </a:r>
          </a:p>
          <a:p>
            <a:r>
              <a:rPr lang="en-GB" sz="2000" dirty="0">
                <a:solidFill>
                  <a:srgbClr val="0070C0"/>
                </a:solidFill>
              </a:rPr>
              <a:t>We work in p</a:t>
            </a:r>
            <a:r>
              <a:rPr lang="en-GB" sz="2000" b="1" dirty="0">
                <a:solidFill>
                  <a:srgbClr val="0070C0"/>
                </a:solidFill>
              </a:rPr>
              <a:t>artnership</a:t>
            </a:r>
            <a:r>
              <a:rPr lang="en-GB" sz="2000" dirty="0">
                <a:solidFill>
                  <a:srgbClr val="0070C0"/>
                </a:solidFill>
              </a:rPr>
              <a:t> with other organisations to give holistic view of the child </a:t>
            </a:r>
          </a:p>
          <a:p>
            <a:pPr lvl="1"/>
            <a:r>
              <a:rPr lang="en-GB" sz="1800" dirty="0">
                <a:solidFill>
                  <a:srgbClr val="0070C0"/>
                </a:solidFill>
              </a:rPr>
              <a:t>home, school, community, social groups, contractors</a:t>
            </a:r>
          </a:p>
          <a:p>
            <a:r>
              <a:rPr lang="en-GB" sz="2000" dirty="0">
                <a:solidFill>
                  <a:srgbClr val="0070C0"/>
                </a:solidFill>
              </a:rPr>
              <a:t>Children’s Act: </a:t>
            </a:r>
            <a:r>
              <a:rPr lang="en-GB" sz="2000" b="1" dirty="0">
                <a:solidFill>
                  <a:srgbClr val="0070C0"/>
                </a:solidFill>
              </a:rPr>
              <a:t>Advocacy</a:t>
            </a:r>
            <a:r>
              <a:rPr lang="en-GB" sz="2000" dirty="0">
                <a:solidFill>
                  <a:srgbClr val="0070C0"/>
                </a:solidFill>
              </a:rPr>
              <a:t> 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Enabling children to express their views </a:t>
            </a:r>
          </a:p>
          <a:p>
            <a:r>
              <a:rPr lang="en-GB" sz="2000" dirty="0">
                <a:solidFill>
                  <a:srgbClr val="0070C0"/>
                </a:solidFill>
              </a:rPr>
              <a:t>Involves lots of </a:t>
            </a:r>
            <a:r>
              <a:rPr lang="en-GB" sz="2000" b="1" dirty="0">
                <a:solidFill>
                  <a:srgbClr val="0070C0"/>
                </a:solidFill>
              </a:rPr>
              <a:t>policies</a:t>
            </a:r>
          </a:p>
          <a:p>
            <a:pPr lvl="1"/>
            <a:r>
              <a:rPr lang="en-GB" sz="1800" dirty="0">
                <a:solidFill>
                  <a:srgbClr val="0070C0"/>
                </a:solidFill>
              </a:rPr>
              <a:t>Safer recruitment</a:t>
            </a:r>
          </a:p>
          <a:p>
            <a:pPr lvl="1"/>
            <a:r>
              <a:rPr lang="en-GB" sz="2000" dirty="0">
                <a:solidFill>
                  <a:srgbClr val="0070C0"/>
                </a:solidFill>
              </a:rPr>
              <a:t>H&amp;S, first aid, site security  </a:t>
            </a:r>
          </a:p>
          <a:p>
            <a:pPr lvl="1"/>
            <a:r>
              <a:rPr lang="en-GB" sz="1800" dirty="0">
                <a:solidFill>
                  <a:srgbClr val="0070C0"/>
                </a:solidFill>
              </a:rPr>
              <a:t>behaviour, anti-bullying, e-safety, attendance etc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C8D71CE-EE0E-48C8-AD4E-EB49588AEC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5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631"/>
    </mc:Choice>
    <mc:Fallback xmlns="">
      <p:transition spd="slow" advTm="346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CBA08-388F-4CB6-88CD-1E348C88F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Spotting Signs of Abuse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44A48A-CD24-4AD3-9662-D9C87D14DE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rgbClr val="0070C0"/>
                </a:solidFill>
              </a:rPr>
              <a:t>You might notice </a:t>
            </a:r>
            <a:r>
              <a:rPr lang="en-US" sz="2400" b="1" dirty="0">
                <a:solidFill>
                  <a:srgbClr val="0070C0"/>
                </a:solidFill>
              </a:rPr>
              <a:t>patterns of </a:t>
            </a:r>
            <a:r>
              <a:rPr lang="en-US" sz="2400" b="1" dirty="0" err="1">
                <a:solidFill>
                  <a:srgbClr val="0070C0"/>
                </a:solidFill>
              </a:rPr>
              <a:t>behaviour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0070C0"/>
                </a:solidFill>
              </a:rPr>
              <a:t>in the students you see every day </a:t>
            </a:r>
          </a:p>
          <a:p>
            <a:pPr lvl="1"/>
            <a:r>
              <a:rPr lang="en-US" sz="2000" dirty="0" err="1">
                <a:solidFill>
                  <a:srgbClr val="0070C0"/>
                </a:solidFill>
              </a:rPr>
              <a:t>eg</a:t>
            </a:r>
            <a:r>
              <a:rPr lang="en-US" sz="2000" dirty="0">
                <a:solidFill>
                  <a:srgbClr val="0070C0"/>
                </a:solidFill>
              </a:rPr>
              <a:t> when strolling up the drive or in the refectory queue or after school by their locker</a:t>
            </a:r>
          </a:p>
          <a:p>
            <a:r>
              <a:rPr lang="en-US" sz="2400" dirty="0">
                <a:solidFill>
                  <a:srgbClr val="0070C0"/>
                </a:solidFill>
              </a:rPr>
              <a:t>You build </a:t>
            </a:r>
            <a:r>
              <a:rPr lang="en-US" sz="2400" b="1" dirty="0">
                <a:solidFill>
                  <a:srgbClr val="0070C0"/>
                </a:solidFill>
              </a:rPr>
              <a:t>relationships</a:t>
            </a:r>
            <a:r>
              <a:rPr lang="en-US" sz="2400" dirty="0">
                <a:solidFill>
                  <a:srgbClr val="0070C0"/>
                </a:solidFill>
              </a:rPr>
              <a:t> and are in the best position to </a:t>
            </a:r>
            <a:r>
              <a:rPr lang="en-US" sz="2400" b="1" dirty="0">
                <a:solidFill>
                  <a:srgbClr val="0070C0"/>
                </a:solidFill>
              </a:rPr>
              <a:t>notice</a:t>
            </a:r>
            <a:r>
              <a:rPr lang="en-US" sz="2400" dirty="0">
                <a:solidFill>
                  <a:srgbClr val="0070C0"/>
                </a:solidFill>
              </a:rPr>
              <a:t> if something does not seem right </a:t>
            </a:r>
          </a:p>
          <a:p>
            <a:pPr lvl="1"/>
            <a:r>
              <a:rPr lang="en-US" sz="2000" dirty="0" err="1">
                <a:solidFill>
                  <a:srgbClr val="0070C0"/>
                </a:solidFill>
              </a:rPr>
              <a:t>eg</a:t>
            </a:r>
            <a:r>
              <a:rPr lang="en-US" sz="2000" dirty="0">
                <a:solidFill>
                  <a:srgbClr val="0070C0"/>
                </a:solidFill>
              </a:rPr>
              <a:t> a child is unusually withdrawn or disheveled</a:t>
            </a:r>
            <a:endParaRPr lang="en-GB" sz="2000" dirty="0">
              <a:solidFill>
                <a:srgbClr val="0070C0"/>
              </a:solidFill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EE40272-CBE7-4DB0-93C0-14475DF900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33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60"/>
    </mc:Choice>
    <mc:Fallback xmlns="">
      <p:transition spd="slow" advTm="227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1A13924-121F-4ECB-83E9-71FA964E765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218" y="2330451"/>
            <a:ext cx="2053167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3AFC94-2660-4545-9672-A0319D7A29C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134" y="2330451"/>
            <a:ext cx="2053167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3">
            <a:extLst>
              <a:ext uri="{FF2B5EF4-FFF2-40B4-BE49-F238E27FC236}">
                <a16:creationId xmlns:a16="http://schemas.microsoft.com/office/drawing/2014/main" id="{AB5313CD-BF75-43AB-96AB-4C43129C61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384" y="550334"/>
            <a:ext cx="7575792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Look out for changes in a child</a:t>
            </a:r>
          </a:p>
        </p:txBody>
      </p:sp>
      <p:sp>
        <p:nvSpPr>
          <p:cNvPr id="13318" name="Slide Number Placeholder 8">
            <a:extLst>
              <a:ext uri="{FF2B5EF4-FFF2-40B4-BE49-F238E27FC236}">
                <a16:creationId xmlns:a16="http://schemas.microsoft.com/office/drawing/2014/main" id="{D5F61C9D-5F33-449E-ACBF-50C90B2BB024}"/>
              </a:ext>
            </a:extLst>
          </p:cNvPr>
          <p:cNvSpPr txBox="1">
            <a:spLocks/>
          </p:cNvSpPr>
          <p:nvPr/>
        </p:nvSpPr>
        <p:spPr bwMode="auto">
          <a:xfrm>
            <a:off x="706967" y="6319752"/>
            <a:ext cx="2240998" cy="16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067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The Key Support Services Limited </a:t>
            </a:r>
          </a:p>
        </p:txBody>
      </p:sp>
      <p:sp>
        <p:nvSpPr>
          <p:cNvPr id="13321" name="Text Placeholder 2">
            <a:extLst>
              <a:ext uri="{FF2B5EF4-FFF2-40B4-BE49-F238E27FC236}">
                <a16:creationId xmlns:a16="http://schemas.microsoft.com/office/drawing/2014/main" id="{C191ECDD-91F0-4158-BC0D-B723F4CC3011}"/>
              </a:ext>
            </a:extLst>
          </p:cNvPr>
          <p:cNvSpPr txBox="1">
            <a:spLocks/>
          </p:cNvSpPr>
          <p:nvPr/>
        </p:nvSpPr>
        <p:spPr bwMode="auto">
          <a:xfrm>
            <a:off x="696384" y="1466851"/>
            <a:ext cx="6711949" cy="3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lnSpc>
                <a:spcPts val="2600"/>
              </a:lnSpc>
              <a:spcAft>
                <a:spcPts val="2400"/>
              </a:spcAft>
            </a:pPr>
            <a:r>
              <a:rPr lang="en-US" altLang="en-US" sz="24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change you see could be a sign of abuse</a:t>
            </a:r>
            <a:endParaRPr lang="en-GB" altLang="en-US" sz="2400" b="1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9318CE-8E27-41BE-9D8F-E23F6AD754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0833" y="2474385"/>
            <a:ext cx="28702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Difficulty concentrating and not doing as well at school</a:t>
            </a:r>
            <a:endParaRPr lang="en-GB" altLang="en-US" sz="200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DF35027-181A-46A0-B2D9-70113FB30C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0667" y="2631017"/>
            <a:ext cx="247226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Becoming withdrawn</a:t>
            </a:r>
            <a:endParaRPr lang="en-GB" altLang="en-US" sz="200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BEE0B724-2A9E-4277-9B8C-8BAB4A77D7D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2334685"/>
            <a:ext cx="2051051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E8B25A6-53C8-4540-9F67-F23802D4BBF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0267" y="2334685"/>
            <a:ext cx="2053167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0FFB6280-C51F-4178-B1EF-8FAFD3B5C7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7801" y="2495552"/>
            <a:ext cx="211455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Mood or behaviour changes</a:t>
            </a:r>
            <a:endParaRPr lang="en-GB" altLang="en-US" sz="200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9CCEF6E-3729-4F31-BEE9-5A623FBD1F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86384" y="2781300"/>
            <a:ext cx="154093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Tiredness</a:t>
            </a:r>
            <a:endParaRPr lang="en-GB" altLang="en-US" sz="200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C4AAAB4E-9AE4-4B69-996A-E7E73D160ED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134" y="4398433"/>
            <a:ext cx="2053167" cy="1331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88F3D755-C658-4680-A0CE-9C1C8CACF97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218" y="4398433"/>
            <a:ext cx="2053167" cy="1331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29EC3FD-D15E-4DCB-9ADF-2977A050ECC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4398433"/>
            <a:ext cx="2051051" cy="1331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3121174-AC44-4D36-BB48-3C21DB3E176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0267" y="4398433"/>
            <a:ext cx="2053167" cy="1331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CFF3BC33-E96C-44AD-85AF-3F3A99589F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3734" y="4718052"/>
            <a:ext cx="210608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Mental health needs</a:t>
            </a:r>
            <a:endParaRPr lang="en-GB" altLang="en-US" sz="200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9ABA5B-599F-4660-8150-DD727AC5F9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7301" y="4718051"/>
            <a:ext cx="21060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Self-harming</a:t>
            </a:r>
            <a:endParaRPr lang="en-GB" altLang="en-US" sz="200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E47395A-7B0E-4BDC-8B0E-9C880C7AAE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7801" y="4694767"/>
            <a:ext cx="210608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Risk-taking behaviour</a:t>
            </a:r>
            <a:endParaRPr lang="en-GB" altLang="en-US" sz="200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C8A3484-7090-4140-8CF3-CF791355B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58301" y="4718051"/>
            <a:ext cx="210608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200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Using drugs or alcohol</a:t>
            </a:r>
            <a:endParaRPr lang="en-GB" altLang="en-US" sz="200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DC16345-D1E4-47E5-ABBB-A6393D1F523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0740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54"/>
    </mc:Choice>
    <mc:Fallback xmlns="">
      <p:transition spd="slow" advTm="287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21" grpId="0"/>
      <p:bldP spid="30" grpId="0"/>
      <p:bldP spid="31" grpId="0"/>
      <p:bldP spid="36" grpId="0"/>
      <p:bldP spid="37" grpId="0"/>
      <p:bldP spid="38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Children’s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641" y="2035350"/>
            <a:ext cx="5257800" cy="4351338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We must make sure we pass on concerns, to keep children safe</a:t>
            </a:r>
          </a:p>
          <a:p>
            <a:r>
              <a:rPr lang="en-GB" sz="2400" dirty="0">
                <a:solidFill>
                  <a:srgbClr val="0070C0"/>
                </a:solidFill>
              </a:rPr>
              <a:t>How much is </a:t>
            </a:r>
            <a:r>
              <a:rPr lang="en-GB" sz="2400" b="1" dirty="0">
                <a:solidFill>
                  <a:srgbClr val="0070C0"/>
                </a:solidFill>
              </a:rPr>
              <a:t>not recorded or reported? </a:t>
            </a:r>
          </a:p>
          <a:p>
            <a:pPr lvl="1"/>
            <a:r>
              <a:rPr lang="en-GB" sz="2000" dirty="0">
                <a:solidFill>
                  <a:srgbClr val="0070C0"/>
                </a:solidFill>
              </a:rPr>
              <a:t>How many never tell anyone about their concerns?</a:t>
            </a:r>
          </a:p>
          <a:p>
            <a:pPr lvl="1"/>
            <a:r>
              <a:rPr lang="en-GB" sz="2000" dirty="0">
                <a:solidFill>
                  <a:srgbClr val="0070C0"/>
                </a:solidFill>
              </a:rPr>
              <a:t>How many never tell until adulthood?</a:t>
            </a:r>
          </a:p>
          <a:p>
            <a:pPr lvl="1"/>
            <a:r>
              <a:rPr lang="en-GB" sz="2000" dirty="0">
                <a:solidFill>
                  <a:srgbClr val="0070C0"/>
                </a:solidFill>
              </a:rPr>
              <a:t>If the adult disclosed to doesn’t follow processes?</a:t>
            </a:r>
          </a:p>
          <a:p>
            <a:pPr lvl="1"/>
            <a:r>
              <a:rPr lang="en-GB" sz="2000" dirty="0">
                <a:solidFill>
                  <a:srgbClr val="0070C0"/>
                </a:solidFill>
              </a:rPr>
              <a:t>If the adult disclosed to doesn’t pass on?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41FD7B2-4256-4A42-B513-3AB1C564DF4E}"/>
              </a:ext>
            </a:extLst>
          </p:cNvPr>
          <p:cNvSpPr txBox="1">
            <a:spLocks/>
          </p:cNvSpPr>
          <p:nvPr/>
        </p:nvSpPr>
        <p:spPr>
          <a:xfrm>
            <a:off x="6236677" y="2174876"/>
            <a:ext cx="5257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i="1" dirty="0">
                <a:solidFill>
                  <a:srgbClr val="0070C0"/>
                </a:solidFill>
              </a:rPr>
              <a:t>Children have lots of worries. What things do children worry about, according to an online survey?</a:t>
            </a:r>
          </a:p>
          <a:p>
            <a:endParaRPr lang="en-GB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Bullying, including online bullying</a:t>
            </a:r>
          </a:p>
          <a:p>
            <a:r>
              <a:rPr lang="en-GB" dirty="0">
                <a:solidFill>
                  <a:srgbClr val="0070C0"/>
                </a:solidFill>
              </a:rPr>
              <a:t>Body image</a:t>
            </a:r>
          </a:p>
          <a:p>
            <a:r>
              <a:rPr lang="en-GB" dirty="0">
                <a:solidFill>
                  <a:srgbClr val="0070C0"/>
                </a:solidFill>
              </a:rPr>
              <a:t>Mental health</a:t>
            </a:r>
          </a:p>
          <a:p>
            <a:r>
              <a:rPr lang="en-GB" dirty="0">
                <a:solidFill>
                  <a:srgbClr val="0070C0"/>
                </a:solidFill>
              </a:rPr>
              <a:t>Crime victim</a:t>
            </a:r>
          </a:p>
          <a:p>
            <a:r>
              <a:rPr lang="en-GB" dirty="0">
                <a:solidFill>
                  <a:srgbClr val="0070C0"/>
                </a:solidFill>
              </a:rPr>
              <a:t>Environment</a:t>
            </a:r>
          </a:p>
          <a:p>
            <a:r>
              <a:rPr lang="en-GB" dirty="0">
                <a:solidFill>
                  <a:srgbClr val="0070C0"/>
                </a:solidFill>
              </a:rPr>
              <a:t>Wellbeing and safety of loved ones</a:t>
            </a:r>
          </a:p>
          <a:p>
            <a:endParaRPr lang="en-GB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66B9234-C87A-4A19-AE81-6CFDDE49C518}"/>
              </a:ext>
            </a:extLst>
          </p:cNvPr>
          <p:cNvSpPr txBox="1">
            <a:spLocks/>
          </p:cNvSpPr>
          <p:nvPr/>
        </p:nvSpPr>
        <p:spPr>
          <a:xfrm>
            <a:off x="6236677" y="365124"/>
            <a:ext cx="599197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Children’s Worries (NSPCC) 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4F9CB11-AC94-4BAD-80E5-D3803E67BE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10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73"/>
    </mc:Choice>
    <mc:Fallback xmlns="">
      <p:transition spd="slow" advTm="500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School Policy:</a:t>
            </a:r>
            <a:br>
              <a:rPr lang="en-GB" dirty="0"/>
            </a:br>
            <a:r>
              <a:rPr lang="en-GB" dirty="0"/>
              <a:t>Dealing with concerns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If you… </a:t>
            </a:r>
          </a:p>
          <a:p>
            <a:pPr lvl="1"/>
            <a:r>
              <a:rPr lang="en-GB" b="1" dirty="0">
                <a:solidFill>
                  <a:srgbClr val="0070C0"/>
                </a:solidFill>
              </a:rPr>
              <a:t>Receive information </a:t>
            </a:r>
            <a:r>
              <a:rPr lang="en-GB" dirty="0">
                <a:solidFill>
                  <a:srgbClr val="0070C0"/>
                </a:solidFill>
              </a:rPr>
              <a:t>from the child that puts them at risk of harm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Have </a:t>
            </a:r>
            <a:r>
              <a:rPr lang="en-GB" b="1" dirty="0">
                <a:solidFill>
                  <a:srgbClr val="0070C0"/>
                </a:solidFill>
              </a:rPr>
              <a:t>suspicions</a:t>
            </a:r>
            <a:r>
              <a:rPr lang="en-GB" dirty="0">
                <a:solidFill>
                  <a:srgbClr val="0070C0"/>
                </a:solidFill>
              </a:rPr>
              <a:t> they may be at risk of harm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Receive </a:t>
            </a:r>
            <a:r>
              <a:rPr lang="en-GB" b="1" dirty="0">
                <a:solidFill>
                  <a:srgbClr val="0070C0"/>
                </a:solidFill>
              </a:rPr>
              <a:t>allegations</a:t>
            </a:r>
            <a:r>
              <a:rPr lang="en-GB" dirty="0">
                <a:solidFill>
                  <a:srgbClr val="0070C0"/>
                </a:solidFill>
              </a:rPr>
              <a:t> of abuse 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Or </a:t>
            </a:r>
            <a:r>
              <a:rPr lang="en-GB" b="1" dirty="0">
                <a:solidFill>
                  <a:srgbClr val="0070C0"/>
                </a:solidFill>
              </a:rPr>
              <a:t>interpret</a:t>
            </a:r>
            <a:r>
              <a:rPr lang="en-GB" dirty="0">
                <a:solidFill>
                  <a:srgbClr val="0070C0"/>
                </a:solidFill>
              </a:rPr>
              <a:t> allegations of abuse</a:t>
            </a:r>
          </a:p>
          <a:p>
            <a:r>
              <a:rPr lang="en-GB" b="1" dirty="0">
                <a:solidFill>
                  <a:srgbClr val="0070C0"/>
                </a:solidFill>
              </a:rPr>
              <a:t>Do not investigate </a:t>
            </a:r>
            <a:r>
              <a:rPr lang="en-GB" dirty="0">
                <a:solidFill>
                  <a:srgbClr val="0070C0"/>
                </a:solidFill>
              </a:rPr>
              <a:t>suspicions</a:t>
            </a:r>
          </a:p>
          <a:p>
            <a:r>
              <a:rPr lang="en-GB" b="1" dirty="0">
                <a:solidFill>
                  <a:srgbClr val="0070C0"/>
                </a:solidFill>
              </a:rPr>
              <a:t>Record</a:t>
            </a:r>
            <a:r>
              <a:rPr lang="en-GB" dirty="0">
                <a:solidFill>
                  <a:srgbClr val="0070C0"/>
                </a:solidFill>
              </a:rPr>
              <a:t> (child’s quotes, date, times)</a:t>
            </a:r>
          </a:p>
          <a:p>
            <a:r>
              <a:rPr lang="en-GB" b="1" dirty="0">
                <a:solidFill>
                  <a:srgbClr val="0070C0"/>
                </a:solidFill>
              </a:rPr>
              <a:t>Refer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b="1" dirty="0">
                <a:solidFill>
                  <a:srgbClr val="0070C0"/>
                </a:solidFill>
              </a:rPr>
              <a:t>IMMEDIATELY</a:t>
            </a:r>
            <a:r>
              <a:rPr lang="en-GB" dirty="0">
                <a:solidFill>
                  <a:srgbClr val="0070C0"/>
                </a:solidFill>
              </a:rPr>
              <a:t> to the Designated Person who will liaise with local authority </a:t>
            </a:r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322FE19-2B72-4CB8-ABD3-2F0CDE3BF5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48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94"/>
    </mc:Choice>
    <mc:Fallback xmlns="">
      <p:transition spd="slow" advTm="376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You receive a disclosure from a child, about their safety (or safety of a friend)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Child centred: </a:t>
            </a:r>
            <a:r>
              <a:rPr lang="en-GB" dirty="0">
                <a:solidFill>
                  <a:srgbClr val="0070C0"/>
                </a:solidFill>
              </a:rPr>
              <a:t>The child will have found a lot of courage to be able to talk to you. </a:t>
            </a:r>
            <a:endParaRPr lang="en-GB" b="1" dirty="0">
              <a:solidFill>
                <a:srgbClr val="0070C0"/>
              </a:solidFill>
            </a:endParaRPr>
          </a:p>
          <a:p>
            <a:pPr lvl="1"/>
            <a:r>
              <a:rPr lang="en-GB" b="1" dirty="0">
                <a:solidFill>
                  <a:srgbClr val="0070C0"/>
                </a:solidFill>
              </a:rPr>
              <a:t>Thank you </a:t>
            </a:r>
            <a:r>
              <a:rPr lang="en-GB" dirty="0">
                <a:solidFill>
                  <a:srgbClr val="0070C0"/>
                </a:solidFill>
              </a:rPr>
              <a:t>for sharing</a:t>
            </a:r>
          </a:p>
          <a:p>
            <a:pPr lvl="1"/>
            <a:r>
              <a:rPr lang="en-GB" dirty="0">
                <a:solidFill>
                  <a:srgbClr val="0070C0"/>
                </a:solidFill>
              </a:rPr>
              <a:t>Do you feel </a:t>
            </a:r>
            <a:r>
              <a:rPr lang="en-GB" b="1" dirty="0">
                <a:solidFill>
                  <a:srgbClr val="0070C0"/>
                </a:solidFill>
              </a:rPr>
              <a:t>safe now</a:t>
            </a:r>
            <a:r>
              <a:rPr lang="en-GB" dirty="0">
                <a:solidFill>
                  <a:srgbClr val="0070C0"/>
                </a:solidFill>
              </a:rPr>
              <a:t>?</a:t>
            </a:r>
          </a:p>
          <a:p>
            <a:pPr lvl="1"/>
            <a:r>
              <a:rPr lang="en-GB" b="1" dirty="0">
                <a:solidFill>
                  <a:srgbClr val="0070C0"/>
                </a:solidFill>
              </a:rPr>
              <a:t>Never promise confidentiality </a:t>
            </a:r>
          </a:p>
          <a:p>
            <a:pPr lvl="1"/>
            <a:r>
              <a:rPr lang="en-GB" b="1" dirty="0">
                <a:solidFill>
                  <a:srgbClr val="0070C0"/>
                </a:solidFill>
              </a:rPr>
              <a:t>Reassure friends </a:t>
            </a:r>
            <a:r>
              <a:rPr lang="en-GB" dirty="0">
                <a:solidFill>
                  <a:srgbClr val="0070C0"/>
                </a:solidFill>
              </a:rPr>
              <a:t>for disclosing </a:t>
            </a:r>
          </a:p>
          <a:p>
            <a:endParaRPr lang="en-GB" b="1" dirty="0">
              <a:solidFill>
                <a:srgbClr val="0070C0"/>
              </a:solidFill>
            </a:endParaRPr>
          </a:p>
          <a:p>
            <a:r>
              <a:rPr lang="en-GB" b="1" dirty="0">
                <a:solidFill>
                  <a:srgbClr val="0070C0"/>
                </a:solidFill>
              </a:rPr>
              <a:t>Record</a:t>
            </a:r>
            <a:r>
              <a:rPr lang="en-GB" dirty="0">
                <a:solidFill>
                  <a:srgbClr val="0070C0"/>
                </a:solidFill>
              </a:rPr>
              <a:t> only FACTS as soon as possible, including child’s quotes, sign &amp; date, to contribute to the timeline that will be documented. </a:t>
            </a:r>
          </a:p>
          <a:p>
            <a:endParaRPr lang="en-GB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Follow on – </a:t>
            </a:r>
            <a:r>
              <a:rPr lang="en-GB" b="1" dirty="0">
                <a:solidFill>
                  <a:srgbClr val="0070C0"/>
                </a:solidFill>
              </a:rPr>
              <a:t>close the loop </a:t>
            </a:r>
            <a:r>
              <a:rPr lang="en-GB" dirty="0">
                <a:solidFill>
                  <a:srgbClr val="0070C0"/>
                </a:solidFill>
              </a:rPr>
              <a:t>(duty of care) – check in with the pastoral team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42BB1AB-4052-4052-A0BB-B2D1F5953A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08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629"/>
    </mc:Choice>
    <mc:Fallback xmlns="">
      <p:transition spd="slow" advTm="646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>
            <a:extLst>
              <a:ext uri="{FF2B5EF4-FFF2-40B4-BE49-F238E27FC236}">
                <a16:creationId xmlns:a16="http://schemas.microsoft.com/office/drawing/2014/main" id="{685A654F-0D86-4DB8-8E22-3026EDEC69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30771">
            <a:off x="7771342" y="904876"/>
            <a:ext cx="5683249" cy="6104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>
            <a:extLst>
              <a:ext uri="{FF2B5EF4-FFF2-40B4-BE49-F238E27FC236}">
                <a16:creationId xmlns:a16="http://schemas.microsoft.com/office/drawing/2014/main" id="{22957C60-0AC8-4CB4-AAF4-42D61F926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385" y="550334"/>
            <a:ext cx="6375143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4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should you do now?</a:t>
            </a:r>
          </a:p>
        </p:txBody>
      </p:sp>
      <p:sp>
        <p:nvSpPr>
          <p:cNvPr id="19460" name="Slide Number Placeholder 8">
            <a:extLst>
              <a:ext uri="{FF2B5EF4-FFF2-40B4-BE49-F238E27FC236}">
                <a16:creationId xmlns:a16="http://schemas.microsoft.com/office/drawing/2014/main" id="{134F5891-51A7-4223-8510-AE27359360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356851" y="6319752"/>
            <a:ext cx="1140883" cy="1642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0" rIns="0" bIns="0" rtlCol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990575" indent="-38099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523962" indent="-304792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2133547" indent="-304792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743131" indent="-304792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3352716" indent="-30479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3962301" indent="-30479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4571886" indent="-30479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5181470" indent="-30479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EE9696FE-4A42-46F4-8C4F-E7DDDCA64FB3}" type="slidenum">
              <a:rPr lang="en-US" altLang="en-US" sz="1067" b="1">
                <a:solidFill>
                  <a:srgbClr val="BFBF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9</a:t>
            </a:fld>
            <a:endParaRPr lang="en-US" altLang="en-US" sz="1067" b="1">
              <a:solidFill>
                <a:srgbClr val="BFBF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61" name="Slide Number Placeholder 8">
            <a:extLst>
              <a:ext uri="{FF2B5EF4-FFF2-40B4-BE49-F238E27FC236}">
                <a16:creationId xmlns:a16="http://schemas.microsoft.com/office/drawing/2014/main" id="{2D9C1B2D-493B-4A6E-B45C-76D316637128}"/>
              </a:ext>
            </a:extLst>
          </p:cNvPr>
          <p:cNvSpPr txBox="1">
            <a:spLocks/>
          </p:cNvSpPr>
          <p:nvPr/>
        </p:nvSpPr>
        <p:spPr bwMode="auto">
          <a:xfrm>
            <a:off x="706967" y="6319752"/>
            <a:ext cx="2240998" cy="16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067">
                <a:solidFill>
                  <a:srgbClr val="BFBF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The Key Support Services Limited </a:t>
            </a:r>
          </a:p>
        </p:txBody>
      </p:sp>
      <p:sp>
        <p:nvSpPr>
          <p:cNvPr id="2" name="Rectangle 7">
            <a:extLst>
              <a:ext uri="{FF2B5EF4-FFF2-40B4-BE49-F238E27FC236}">
                <a16:creationId xmlns:a16="http://schemas.microsoft.com/office/drawing/2014/main" id="{9209A92A-EDF9-4C51-ACFA-F1BFC80384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967" y="1729318"/>
            <a:ext cx="7681384" cy="4481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1827213" indent="458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284413" indent="458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2741613" indent="458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198813" indent="4587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3200"/>
              </a:lnSpc>
              <a:spcAft>
                <a:spcPts val="1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alt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Listen</a:t>
            </a:r>
            <a:r>
              <a:rPr lang="en-GB" alt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fully, be </a:t>
            </a:r>
            <a:r>
              <a:rPr lang="en-GB" alt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supportive</a:t>
            </a:r>
            <a:r>
              <a:rPr lang="en-GB" alt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take them seriously</a:t>
            </a:r>
          </a:p>
          <a:p>
            <a:pPr>
              <a:lnSpc>
                <a:spcPts val="3200"/>
              </a:lnSpc>
              <a:spcAft>
                <a:spcPts val="1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alt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Let them lead </a:t>
            </a:r>
            <a:r>
              <a:rPr lang="en-GB" alt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conversation</a:t>
            </a:r>
          </a:p>
          <a:p>
            <a:pPr>
              <a:lnSpc>
                <a:spcPts val="3200"/>
              </a:lnSpc>
              <a:spcAft>
                <a:spcPts val="1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alt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Reassure</a:t>
            </a:r>
            <a:r>
              <a:rPr lang="en-GB" alt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them it’s not their fault</a:t>
            </a:r>
          </a:p>
          <a:p>
            <a:pPr>
              <a:lnSpc>
                <a:spcPts val="3200"/>
              </a:lnSpc>
              <a:spcAft>
                <a:spcPts val="1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Ask </a:t>
            </a:r>
            <a:r>
              <a:rPr lang="en-GB" alt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open questions</a:t>
            </a:r>
            <a:r>
              <a:rPr lang="en-GB" alt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not closed or leading questions</a:t>
            </a:r>
          </a:p>
          <a:p>
            <a:pPr>
              <a:lnSpc>
                <a:spcPts val="3200"/>
              </a:lnSpc>
              <a:spcAft>
                <a:spcPts val="1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alt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Reflect</a:t>
            </a:r>
            <a:r>
              <a:rPr lang="en-GB" alt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back</a:t>
            </a:r>
            <a:r>
              <a:rPr lang="en-GB" alt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what they’re saying</a:t>
            </a:r>
          </a:p>
          <a:p>
            <a:pPr>
              <a:lnSpc>
                <a:spcPts val="3200"/>
              </a:lnSpc>
              <a:spcAft>
                <a:spcPts val="1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alt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honest that you </a:t>
            </a:r>
            <a:r>
              <a:rPr lang="en-GB" alt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can’t keep it confidential</a:t>
            </a:r>
            <a:r>
              <a:rPr lang="en-GB" alt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Be clear about </a:t>
            </a:r>
            <a:r>
              <a:rPr lang="en-GB" alt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you’ll do next</a:t>
            </a:r>
          </a:p>
          <a:p>
            <a:pPr>
              <a:lnSpc>
                <a:spcPts val="3200"/>
              </a:lnSpc>
              <a:spcAft>
                <a:spcPts val="1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alt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Don’t try to investigate </a:t>
            </a:r>
            <a:r>
              <a:rPr lang="en-GB" alt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yourself</a:t>
            </a:r>
          </a:p>
        </p:txBody>
      </p:sp>
      <p:pic>
        <p:nvPicPr>
          <p:cNvPr id="19465" name="Picture 2">
            <a:extLst>
              <a:ext uri="{FF2B5EF4-FFF2-40B4-BE49-F238E27FC236}">
                <a16:creationId xmlns:a16="http://schemas.microsoft.com/office/drawing/2014/main" id="{34714D00-3F80-4249-AAA2-9C691154579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5267" y="2406651"/>
            <a:ext cx="2802467" cy="2673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518360A-D2C4-497E-86F3-E25F7BE25FB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0790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03"/>
    </mc:Choice>
    <mc:Fallback xmlns="">
      <p:transition spd="slow" advTm="187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6EFD80-B3B2-4895-A9DC-A08CBD891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PREVENT DUTY</a:t>
            </a:r>
            <a:br>
              <a:rPr lang="en-US" dirty="0"/>
            </a:br>
            <a:r>
              <a:rPr lang="en-US" dirty="0">
                <a:solidFill>
                  <a:srgbClr val="002060"/>
                </a:solidFill>
              </a:rPr>
              <a:t>Spotting the signs of </a:t>
            </a:r>
            <a:r>
              <a:rPr lang="en-US" dirty="0" err="1">
                <a:solidFill>
                  <a:srgbClr val="002060"/>
                </a:solidFill>
              </a:rPr>
              <a:t>radicalisation</a:t>
            </a:r>
            <a:br>
              <a:rPr lang="en-US" dirty="0">
                <a:solidFill>
                  <a:srgbClr val="002060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11A6FE-FA08-4CF6-BD94-4350FF52DA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803633"/>
            <a:ext cx="8596668" cy="4237729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>
                <a:solidFill>
                  <a:srgbClr val="002060"/>
                </a:solidFill>
              </a:rPr>
              <a:t>Radicalisation</a:t>
            </a:r>
            <a:r>
              <a:rPr lang="en-US" dirty="0">
                <a:solidFill>
                  <a:srgbClr val="002060"/>
                </a:solidFill>
              </a:rPr>
              <a:t> can be really difficult to spot. Signs include:</a:t>
            </a:r>
          </a:p>
          <a:p>
            <a:pPr lvl="1"/>
            <a:r>
              <a:rPr lang="en-US" dirty="0">
                <a:solidFill>
                  <a:srgbClr val="002060"/>
                </a:solidFill>
              </a:rPr>
              <a:t>isolating themselves from family and friends</a:t>
            </a:r>
          </a:p>
          <a:p>
            <a:pPr lvl="1"/>
            <a:r>
              <a:rPr lang="en-US" dirty="0">
                <a:solidFill>
                  <a:srgbClr val="002060"/>
                </a:solidFill>
              </a:rPr>
              <a:t>talking as if from a scripted speech</a:t>
            </a:r>
          </a:p>
          <a:p>
            <a:pPr lvl="1"/>
            <a:r>
              <a:rPr lang="en-US" dirty="0">
                <a:solidFill>
                  <a:srgbClr val="002060"/>
                </a:solidFill>
              </a:rPr>
              <a:t>unwillingness or inability to discuss their views</a:t>
            </a:r>
          </a:p>
          <a:p>
            <a:pPr lvl="1"/>
            <a:r>
              <a:rPr lang="en-US" dirty="0">
                <a:solidFill>
                  <a:srgbClr val="002060"/>
                </a:solidFill>
              </a:rPr>
              <a:t>a sudden disrespectful attitude towards others</a:t>
            </a:r>
          </a:p>
          <a:p>
            <a:pPr lvl="1"/>
            <a:r>
              <a:rPr lang="en-US" dirty="0">
                <a:solidFill>
                  <a:srgbClr val="002060"/>
                </a:solidFill>
              </a:rPr>
              <a:t>increased levels of anger</a:t>
            </a:r>
          </a:p>
          <a:p>
            <a:pPr lvl="1"/>
            <a:r>
              <a:rPr lang="en-US" dirty="0">
                <a:solidFill>
                  <a:srgbClr val="002060"/>
                </a:solidFill>
              </a:rPr>
              <a:t>increased secretiveness, especially around internet use.</a:t>
            </a:r>
          </a:p>
          <a:p>
            <a:r>
              <a:rPr lang="en-US" dirty="0">
                <a:solidFill>
                  <a:srgbClr val="002060"/>
                </a:solidFill>
              </a:rPr>
              <a:t>Children who are at risk of </a:t>
            </a:r>
            <a:r>
              <a:rPr lang="en-US" dirty="0" err="1">
                <a:solidFill>
                  <a:srgbClr val="002060"/>
                </a:solidFill>
              </a:rPr>
              <a:t>radicalisation</a:t>
            </a:r>
            <a:r>
              <a:rPr lang="en-US" dirty="0">
                <a:solidFill>
                  <a:srgbClr val="002060"/>
                </a:solidFill>
              </a:rPr>
              <a:t> may have low self-esteem, or be victims of </a:t>
            </a:r>
            <a:r>
              <a:rPr lang="en-US" u="sng" dirty="0">
                <a:solidFill>
                  <a:srgbClr val="002060"/>
                </a:solidFill>
                <a:hlinkClick r:id="rId4" tooltip="Bullying and cyberbullyin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bullying</a:t>
            </a:r>
            <a:r>
              <a:rPr lang="en-US" dirty="0">
                <a:solidFill>
                  <a:srgbClr val="002060"/>
                </a:solidFill>
              </a:rPr>
              <a:t> or discrimination. Extremists might target them and tell them they can be part of something special, later brainwashing them into cutting themselves off from their friends and family.</a:t>
            </a:r>
          </a:p>
          <a:p>
            <a:r>
              <a:rPr lang="en-US" dirty="0">
                <a:solidFill>
                  <a:srgbClr val="002060"/>
                </a:solidFill>
              </a:rPr>
              <a:t>However, these signs don't necessarily mean a child is being </a:t>
            </a:r>
            <a:r>
              <a:rPr lang="en-US" dirty="0" err="1">
                <a:solidFill>
                  <a:srgbClr val="002060"/>
                </a:solidFill>
              </a:rPr>
              <a:t>radicalised</a:t>
            </a:r>
            <a:r>
              <a:rPr lang="en-US" dirty="0">
                <a:solidFill>
                  <a:srgbClr val="002060"/>
                </a:solidFill>
              </a:rPr>
              <a:t> – it may be normal teenage </a:t>
            </a:r>
            <a:r>
              <a:rPr lang="en-US" dirty="0" err="1">
                <a:solidFill>
                  <a:srgbClr val="002060"/>
                </a:solidFill>
              </a:rPr>
              <a:t>behaviour</a:t>
            </a:r>
            <a:r>
              <a:rPr lang="en-US" dirty="0">
                <a:solidFill>
                  <a:srgbClr val="002060"/>
                </a:solidFill>
              </a:rPr>
              <a:t> or a sign that something else is wrong.</a:t>
            </a:r>
          </a:p>
          <a:p>
            <a:r>
              <a:rPr lang="en-US" dirty="0">
                <a:solidFill>
                  <a:srgbClr val="002060"/>
                </a:solidFill>
              </a:rPr>
              <a:t>Pass </a:t>
            </a:r>
            <a:r>
              <a:rPr lang="en-US" b="1" dirty="0">
                <a:solidFill>
                  <a:srgbClr val="002060"/>
                </a:solidFill>
              </a:rPr>
              <a:t>any concerns </a:t>
            </a:r>
            <a:r>
              <a:rPr lang="en-US" dirty="0">
                <a:solidFill>
                  <a:srgbClr val="002060"/>
                </a:solidFill>
              </a:rPr>
              <a:t>to the safeguarding team 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D3AE780-133C-440C-AEB9-E17EBED28A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877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548"/>
    </mc:Choice>
    <mc:Fallback xmlns="">
      <p:transition spd="slow" advTm="275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88065-8248-4514-9069-ECA6540B6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Safeguard Yourself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CEA245-3675-485A-91B5-D1F6EA5062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Just as we safeguard the students in our care, we need to ensure we safeguard ourselves</a:t>
            </a:r>
          </a:p>
          <a:p>
            <a:r>
              <a:rPr lang="en-US" dirty="0">
                <a:solidFill>
                  <a:srgbClr val="0070C0"/>
                </a:solidFill>
              </a:rPr>
              <a:t>That means not putting yourself in a </a:t>
            </a:r>
            <a:r>
              <a:rPr lang="en-US" b="1" dirty="0">
                <a:solidFill>
                  <a:srgbClr val="0070C0"/>
                </a:solidFill>
              </a:rPr>
              <a:t>vulnerable position </a:t>
            </a:r>
            <a:r>
              <a:rPr lang="en-US" dirty="0">
                <a:solidFill>
                  <a:srgbClr val="0070C0"/>
                </a:solidFill>
              </a:rPr>
              <a:t>with students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Always meet students with </a:t>
            </a:r>
            <a:r>
              <a:rPr lang="en-US" b="1" dirty="0">
                <a:solidFill>
                  <a:srgbClr val="0070C0"/>
                </a:solidFill>
              </a:rPr>
              <a:t>another member of staff </a:t>
            </a:r>
            <a:r>
              <a:rPr lang="en-US" dirty="0">
                <a:solidFill>
                  <a:srgbClr val="0070C0"/>
                </a:solidFill>
              </a:rPr>
              <a:t>present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Never give out </a:t>
            </a:r>
            <a:r>
              <a:rPr lang="en-US" b="1" dirty="0">
                <a:solidFill>
                  <a:srgbClr val="0070C0"/>
                </a:solidFill>
              </a:rPr>
              <a:t>personal details </a:t>
            </a:r>
            <a:r>
              <a:rPr lang="en-US" dirty="0">
                <a:solidFill>
                  <a:srgbClr val="0070C0"/>
                </a:solidFill>
              </a:rPr>
              <a:t>to students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Remain </a:t>
            </a:r>
            <a:r>
              <a:rPr lang="en-US" b="1" dirty="0">
                <a:solidFill>
                  <a:srgbClr val="0070C0"/>
                </a:solidFill>
              </a:rPr>
              <a:t>professional</a:t>
            </a:r>
            <a:r>
              <a:rPr lang="en-US" dirty="0">
                <a:solidFill>
                  <a:srgbClr val="0070C0"/>
                </a:solidFill>
              </a:rPr>
              <a:t> (this can still be warm and friendly!)</a:t>
            </a:r>
          </a:p>
          <a:p>
            <a:pPr lvl="1"/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8A15733-A867-4204-9C4E-11D8C6E5ED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52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484"/>
    </mc:Choice>
    <mc:Fallback xmlns="">
      <p:transition spd="slow" advTm="544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88065-8248-4514-9069-ECA6540B6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Safeguard Yourself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CEA245-3675-485A-91B5-D1F6EA5062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As </a:t>
            </a:r>
            <a:r>
              <a:rPr lang="en-US" dirty="0" err="1">
                <a:solidFill>
                  <a:srgbClr val="0070C0"/>
                </a:solidFill>
              </a:rPr>
              <a:t>carers</a:t>
            </a:r>
            <a:r>
              <a:rPr lang="en-US" dirty="0">
                <a:solidFill>
                  <a:srgbClr val="0070C0"/>
                </a:solidFill>
              </a:rPr>
              <a:t> of young people, we come across some </a:t>
            </a:r>
            <a:r>
              <a:rPr lang="en-US" b="1" dirty="0">
                <a:solidFill>
                  <a:srgbClr val="0070C0"/>
                </a:solidFill>
              </a:rPr>
              <a:t>disturbing or upsetting </a:t>
            </a:r>
            <a:r>
              <a:rPr lang="en-US" dirty="0">
                <a:solidFill>
                  <a:srgbClr val="0070C0"/>
                </a:solidFill>
              </a:rPr>
              <a:t>situations </a:t>
            </a:r>
          </a:p>
          <a:p>
            <a:r>
              <a:rPr lang="en-US" dirty="0">
                <a:solidFill>
                  <a:srgbClr val="0070C0"/>
                </a:solidFill>
              </a:rPr>
              <a:t>It is vital you </a:t>
            </a:r>
            <a:r>
              <a:rPr lang="en-US" b="1" dirty="0">
                <a:solidFill>
                  <a:srgbClr val="0070C0"/>
                </a:solidFill>
              </a:rPr>
              <a:t>reach out </a:t>
            </a:r>
            <a:r>
              <a:rPr lang="en-US" dirty="0">
                <a:solidFill>
                  <a:srgbClr val="0070C0"/>
                </a:solidFill>
              </a:rPr>
              <a:t>to a colleague to </a:t>
            </a:r>
            <a:r>
              <a:rPr lang="en-US" b="1" dirty="0">
                <a:solidFill>
                  <a:srgbClr val="0070C0"/>
                </a:solidFill>
              </a:rPr>
              <a:t>de-brief and to discuss </a:t>
            </a:r>
            <a:r>
              <a:rPr lang="en-US" dirty="0">
                <a:solidFill>
                  <a:srgbClr val="0070C0"/>
                </a:solidFill>
              </a:rPr>
              <a:t>how you feel in relation to the case</a:t>
            </a:r>
          </a:p>
          <a:p>
            <a:r>
              <a:rPr lang="en-US" dirty="0">
                <a:solidFill>
                  <a:srgbClr val="0070C0"/>
                </a:solidFill>
              </a:rPr>
              <a:t>This will mean unpicking how and why you acted as you did, as well as how and why you feel as you do</a:t>
            </a:r>
          </a:p>
          <a:p>
            <a:r>
              <a:rPr lang="en-US" dirty="0">
                <a:solidFill>
                  <a:srgbClr val="0070C0"/>
                </a:solidFill>
              </a:rPr>
              <a:t>You may then be </a:t>
            </a:r>
            <a:r>
              <a:rPr lang="en-US" b="1" dirty="0">
                <a:solidFill>
                  <a:srgbClr val="0070C0"/>
                </a:solidFill>
              </a:rPr>
              <a:t>offered further professional support </a:t>
            </a:r>
            <a:r>
              <a:rPr lang="en-US" dirty="0">
                <a:solidFill>
                  <a:srgbClr val="0070C0"/>
                </a:solidFill>
              </a:rPr>
              <a:t>if circumstances dictate</a:t>
            </a:r>
          </a:p>
          <a:p>
            <a:r>
              <a:rPr lang="en-US" dirty="0">
                <a:solidFill>
                  <a:srgbClr val="0070C0"/>
                </a:solidFill>
              </a:rPr>
              <a:t>You must also ALWAYS ensure you </a:t>
            </a:r>
            <a:r>
              <a:rPr lang="en-US" b="1" dirty="0">
                <a:solidFill>
                  <a:srgbClr val="0070C0"/>
                </a:solidFill>
              </a:rPr>
              <a:t>sign in and out</a:t>
            </a:r>
            <a:r>
              <a:rPr lang="en-US" dirty="0">
                <a:solidFill>
                  <a:srgbClr val="0070C0"/>
                </a:solidFill>
              </a:rPr>
              <a:t>, so that we have a record of who is on-site in case of emergencies </a:t>
            </a:r>
          </a:p>
          <a:p>
            <a:pPr lvl="1"/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FBB3810-1058-4A62-809C-FF1000C4B5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71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139"/>
    </mc:Choice>
    <mc:Fallback xmlns="">
      <p:transition spd="slow" advTm="351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Acronyms…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FGM = Female Genital Mutilation</a:t>
            </a:r>
          </a:p>
          <a:p>
            <a:r>
              <a:rPr lang="en-GB" dirty="0">
                <a:solidFill>
                  <a:srgbClr val="0070C0"/>
                </a:solidFill>
              </a:rPr>
              <a:t>CP = Child Protection</a:t>
            </a:r>
          </a:p>
          <a:p>
            <a:r>
              <a:rPr lang="en-GB" dirty="0">
                <a:solidFill>
                  <a:srgbClr val="0070C0"/>
                </a:solidFill>
              </a:rPr>
              <a:t>RSE = relationships and sex education</a:t>
            </a:r>
          </a:p>
          <a:p>
            <a:r>
              <a:rPr lang="en-GB" dirty="0">
                <a:solidFill>
                  <a:srgbClr val="0070C0"/>
                </a:solidFill>
              </a:rPr>
              <a:t>DSL = Designated safeguarding lead</a:t>
            </a:r>
          </a:p>
          <a:p>
            <a:r>
              <a:rPr lang="en-GB" dirty="0">
                <a:solidFill>
                  <a:srgbClr val="0070C0"/>
                </a:solidFill>
              </a:rPr>
              <a:t>SCR = Serious Case Review</a:t>
            </a:r>
          </a:p>
          <a:p>
            <a:r>
              <a:rPr lang="en-GB" dirty="0">
                <a:solidFill>
                  <a:srgbClr val="0070C0"/>
                </a:solidFill>
              </a:rPr>
              <a:t>LADO = Local authority designated officer </a:t>
            </a:r>
          </a:p>
          <a:p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F638ACD-5B34-4E26-B819-9C69960BF6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76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32"/>
    </mc:Choice>
    <mc:Fallback xmlns="">
      <p:transition spd="slow" advTm="72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5E43D-C59D-4A62-92BD-10775649F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2695663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Remember… </a:t>
            </a:r>
            <a:br>
              <a:rPr lang="en-US" dirty="0"/>
            </a:br>
            <a:r>
              <a:rPr lang="en-US" sz="4900" b="1" dirty="0">
                <a:solidFill>
                  <a:srgbClr val="FF0000"/>
                </a:solidFill>
              </a:rPr>
              <a:t>pass on any concerns, </a:t>
            </a:r>
            <a:br>
              <a:rPr lang="en-US" sz="4900" b="1" dirty="0">
                <a:solidFill>
                  <a:srgbClr val="FF0000"/>
                </a:solidFill>
              </a:rPr>
            </a:br>
            <a:r>
              <a:rPr lang="en-US" sz="4900" b="1" dirty="0">
                <a:solidFill>
                  <a:srgbClr val="FF0000"/>
                </a:solidFill>
              </a:rPr>
              <a:t>no matter how small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849D50-A123-4336-819C-A83D1FBB9F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6901" y="3552739"/>
            <a:ext cx="7074094" cy="2488622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2800" dirty="0">
                <a:solidFill>
                  <a:srgbClr val="0070C0"/>
                </a:solidFill>
              </a:rPr>
              <a:t>All information helps to build a pattern of each student in our care</a:t>
            </a:r>
          </a:p>
          <a:p>
            <a:pPr algn="ctr"/>
            <a:endParaRPr lang="en-US" sz="2800" dirty="0">
              <a:solidFill>
                <a:srgbClr val="0070C0"/>
              </a:solidFill>
            </a:endParaRPr>
          </a:p>
          <a:p>
            <a:pPr algn="ctr"/>
            <a:endParaRPr lang="en-US" sz="28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US" sz="2800" dirty="0">
                <a:solidFill>
                  <a:srgbClr val="0070C0"/>
                </a:solidFill>
              </a:rPr>
              <a:t>safeguarding@reading-school.co.uk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3C218DD-642A-4B58-B181-F4F0FA54B2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54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66"/>
    </mc:Choice>
    <mc:Fallback xmlns="">
      <p:transition spd="slow" advTm="133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61DB8-C180-4287-B4D3-BD110F669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Day in the Life of a Reading School Student…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F02566-3653-4854-A879-4C1C4B377C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7040538" cy="424021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/>
              <a:t>“Today I woke up late, as there had been lots of arguments at home last night. I had to get my little sister ready for school and drop her off at the bus stop before getting to school myself. </a:t>
            </a:r>
          </a:p>
          <a:p>
            <a:pPr marL="0" indent="0">
              <a:buNone/>
            </a:pPr>
            <a:r>
              <a:rPr lang="en-US" dirty="0"/>
              <a:t>I arrived late, forgot to sign in, and had to walk into the lesson hungry and tired. My teacher told me to sign in with student services, so I had to leave again and got a lecture from them about being late. </a:t>
            </a:r>
          </a:p>
          <a:p>
            <a:pPr marL="0" indent="0">
              <a:buNone/>
            </a:pPr>
            <a:r>
              <a:rPr lang="en-US" dirty="0"/>
              <a:t>In the lesson I got a </a:t>
            </a:r>
            <a:r>
              <a:rPr lang="en-US" dirty="0" err="1"/>
              <a:t>behaviour</a:t>
            </a:r>
            <a:r>
              <a:rPr lang="en-US" dirty="0"/>
              <a:t> point for having my head on the desk, as I was so tired. </a:t>
            </a:r>
          </a:p>
          <a:p>
            <a:pPr marL="0" indent="0">
              <a:buNone/>
            </a:pPr>
            <a:r>
              <a:rPr lang="en-US" dirty="0"/>
              <a:t>At lunch, I had to do the homework that I forgot, so I didn’t eat or see my friends.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I don’t have anyone to talk to about this, I don’t want anyone to know. The only release I have is the club that I attend, but my nerves are so fragile from all the shouting at home that I don’t even want to do that.”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A275DDB-0DE9-43FF-86E5-BED163D179C3}"/>
              </a:ext>
            </a:extLst>
          </p:cNvPr>
          <p:cNvSpPr txBox="1">
            <a:spLocks/>
          </p:cNvSpPr>
          <p:nvPr/>
        </p:nvSpPr>
        <p:spPr>
          <a:xfrm>
            <a:off x="7894040" y="2076698"/>
            <a:ext cx="3951215" cy="42402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i="1" dirty="0"/>
              <a:t>How might this student be feeling?</a:t>
            </a:r>
          </a:p>
          <a:p>
            <a:r>
              <a:rPr lang="en-US" sz="1400" i="1" dirty="0"/>
              <a:t>What might the student need from different people at school?</a:t>
            </a:r>
          </a:p>
          <a:p>
            <a:r>
              <a:rPr lang="en-US" sz="1400" i="1" dirty="0"/>
              <a:t>How could you provide a safe space for this student in your role?</a:t>
            </a:r>
          </a:p>
          <a:p>
            <a:r>
              <a:rPr lang="en-US" sz="1400" i="1" dirty="0"/>
              <a:t>What specific things do you do or say to the students you see, to make them feel safe and secure? How do you build those positive relationships?</a:t>
            </a:r>
          </a:p>
          <a:p>
            <a:endParaRPr lang="en-US" sz="1400" i="1" dirty="0"/>
          </a:p>
          <a:p>
            <a:pPr marL="0" indent="0">
              <a:buNone/>
            </a:pPr>
            <a:r>
              <a:rPr lang="en-US" sz="1400" i="1" dirty="0"/>
              <a:t>There are lots of students with similar circumstances at Reading School. It is important to remember this, and that our job is to nurture and provide support in a variety of ways.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C756749-8CD3-4CB1-BEF2-BFCD86A7F8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69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108"/>
    </mc:Choice>
    <mc:Fallback xmlns="">
      <p:transition spd="slow" advTm="101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6BF8FB-2FF3-48AD-AB6B-735D96277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Please complete this form to show you have understood your training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E37F2-668B-47E3-B4A4-307CFDD5B7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4"/>
              </a:rPr>
              <a:t>Safeguarding Training Form</a:t>
            </a:r>
            <a:r>
              <a:rPr lang="en-GB" dirty="0"/>
              <a:t>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2522C64-C5E9-4A82-AF56-9AB360A3E9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91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24"/>
    </mc:Choice>
    <mc:Fallback xmlns="">
      <p:transition spd="slow" advTm="98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25005" y="1122363"/>
            <a:ext cx="4513277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Reading School </a:t>
            </a:r>
            <a:br>
              <a:rPr lang="en-GB" dirty="0"/>
            </a:br>
            <a:r>
              <a:rPr lang="en-GB" dirty="0"/>
              <a:t>Safeguarding and Child Protection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02510" y="3954376"/>
            <a:ext cx="4035106" cy="1655762"/>
          </a:xfrm>
        </p:spPr>
        <p:txBody>
          <a:bodyPr>
            <a:normAutofit/>
          </a:bodyPr>
          <a:lstStyle/>
          <a:p>
            <a:r>
              <a:rPr lang="en-US" sz="2400" dirty="0">
                <a:hlinkClick r:id="rId4"/>
              </a:rPr>
              <a:t>safeguarding@reading-school.co.uk</a:t>
            </a:r>
            <a:r>
              <a:rPr lang="en-US" sz="2400" dirty="0"/>
              <a:t> </a:t>
            </a:r>
            <a:endParaRPr lang="en-GB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717211-1944-4D9D-B777-380335A57D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4841377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435E066-0677-49AF-BA52-2769EEFDAC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12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43"/>
    </mc:Choice>
    <mc:Fallback xmlns="">
      <p:transition spd="slow" advTm="180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0.7|0.6|0.6|0.5|0.4|0.4|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556364708EF645B576095D49CD5AC5" ma:contentTypeVersion="23" ma:contentTypeDescription="Create a new document." ma:contentTypeScope="" ma:versionID="806911925f66f407a8a1242d2841269d">
  <xsd:schema xmlns:xsd="http://www.w3.org/2001/XMLSchema" xmlns:xs="http://www.w3.org/2001/XMLSchema" xmlns:p="http://schemas.microsoft.com/office/2006/metadata/properties" xmlns:ns2="2730ede9-796d-4fd8-80e0-e1da90c3cc85" xmlns:ns3="ae43b738-0c24-4517-bdda-ca9f4498d120" targetNamespace="http://schemas.microsoft.com/office/2006/metadata/properties" ma:root="true" ma:fieldsID="6ed32177fb9a119b8ffb6294a4a519f0" ns2:_="" ns3:_="">
    <xsd:import namespace="2730ede9-796d-4fd8-80e0-e1da90c3cc85"/>
    <xsd:import namespace="ae43b738-0c24-4517-bdda-ca9f4498d120"/>
    <xsd:element name="properties">
      <xsd:complexType>
        <xsd:sequence>
          <xsd:element name="documentManagement">
            <xsd:complexType>
              <xsd:all>
                <xsd:element ref="ns2:DateDueForReview" minOccurs="0"/>
                <xsd:element ref="ns2:Policy_x0020_Owner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NewFormat" minOccurs="0"/>
                <xsd:element ref="ns2:_Flow_SignoffStatus" minOccurs="0"/>
                <xsd:element ref="ns2:Committee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30ede9-796d-4fd8-80e0-e1da90c3cc85" elementFormDefault="qualified">
    <xsd:import namespace="http://schemas.microsoft.com/office/2006/documentManagement/types"/>
    <xsd:import namespace="http://schemas.microsoft.com/office/infopath/2007/PartnerControls"/>
    <xsd:element name="DateDueForReview" ma:index="8" nillable="true" ma:displayName="Date Due For Review" ma:format="DateOnly" ma:internalName="DateDueForReview">
      <xsd:simpleType>
        <xsd:restriction base="dms:DateTime"/>
      </xsd:simpleType>
    </xsd:element>
    <xsd:element name="Policy_x0020_Owner" ma:index="9" nillable="true" ma:displayName="Policy Owner" ma:description="This is the person responsible for maintaining and reviewing the policy" ma:format="Dropdown" ma:list="UserInfo" ma:SearchPeopleOnly="false" ma:SharePointGroup="0" ma:internalName="Policy_x0020_Owner" ma:readOnly="fals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2" nillable="true" ma:displayName="Length (seconds)" ma:internalName="MediaLengthInSeconds" ma:readOnly="true">
      <xsd:simpleType>
        <xsd:restriction base="dms:Unknown"/>
      </xsd:simpleType>
    </xsd:element>
    <xsd:element name="NewFormat" ma:index="23" nillable="true" ma:displayName="New Format" ma:default="0" ma:description="JH has reformatted Policy" ma:format="Dropdown" ma:internalName="NewFormat">
      <xsd:simpleType>
        <xsd:restriction base="dms:Boolean"/>
      </xsd:simpleType>
    </xsd:element>
    <xsd:element name="_Flow_SignoffStatus" ma:index="24" nillable="true" ma:displayName="Sign-off status" ma:internalName="Sign_x002d_off_x0020_status">
      <xsd:simpleType>
        <xsd:restriction base="dms:Text"/>
      </xsd:simpleType>
    </xsd:element>
    <xsd:element name="Committee" ma:index="25" nillable="true" ma:displayName="Committee" ma:description="Governors Committee responsible" ma:format="Dropdown" ma:internalName="Committee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The Finance Committee"/>
                    <xsd:enumeration value="The Curriculum &amp; Standards Committee"/>
                    <xsd:enumeration value="The External Relations &amp; Pastoral Care Committee"/>
                    <xsd:enumeration value="The Property and Projects Committee"/>
                    <xsd:enumeration value="The Staff Pay and Performance Committee"/>
                    <xsd:enumeration value="The Admissions Committee"/>
                  </xsd:restriction>
                </xsd:simpleType>
              </xsd:element>
            </xsd:sequence>
          </xsd:extension>
        </xsd:complexContent>
      </xsd:complexType>
    </xsd:element>
    <xsd:element name="lcf76f155ced4ddcb4097134ff3c332f" ma:index="27" nillable="true" ma:taxonomy="true" ma:internalName="lcf76f155ced4ddcb4097134ff3c332f" ma:taxonomyFieldName="MediaServiceImageTags" ma:displayName="Image Tags" ma:readOnly="false" ma:fieldId="{5cf76f15-5ced-4ddc-b409-7134ff3c332f}" ma:taxonomyMulti="true" ma:sspId="fb55f285-342d-469f-ba5f-1833ba7cef9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43b738-0c24-4517-bdda-ca9f4498d120" elementFormDefault="qualified">
    <xsd:import namespace="http://schemas.microsoft.com/office/2006/documentManagement/types"/>
    <xsd:import namespace="http://schemas.microsoft.com/office/infopath/2007/PartnerControls"/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8" nillable="true" ma:displayName="Taxonomy Catch All Column" ma:hidden="true" ma:list="{1b3fd56b-c8fd-47a1-b0df-b49b729b3ceb}" ma:internalName="TaxCatchAll" ma:showField="CatchAllData" ma:web="ae43b738-0c24-4517-bdda-ca9f4498d12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DueForReview xmlns="2730ede9-796d-4fd8-80e0-e1da90c3cc85" xsi:nil="true"/>
    <Policy_x0020_Owner xmlns="2730ede9-796d-4fd8-80e0-e1da90c3cc85">
      <UserInfo>
        <DisplayName/>
        <AccountId xsi:nil="true"/>
        <AccountType/>
      </UserInfo>
    </Policy_x0020_Owner>
    <NewFormat xmlns="2730ede9-796d-4fd8-80e0-e1da90c3cc85">false</NewFormat>
    <_Flow_SignoffStatus xmlns="2730ede9-796d-4fd8-80e0-e1da90c3cc85" xsi:nil="true"/>
    <lcf76f155ced4ddcb4097134ff3c332f xmlns="2730ede9-796d-4fd8-80e0-e1da90c3cc85">
      <Terms xmlns="http://schemas.microsoft.com/office/infopath/2007/PartnerControls"/>
    </lcf76f155ced4ddcb4097134ff3c332f>
    <Committee xmlns="2730ede9-796d-4fd8-80e0-e1da90c3cc85" xsi:nil="true"/>
    <TaxCatchAll xmlns="ae43b738-0c24-4517-bdda-ca9f4498d120" xsi:nil="true"/>
  </documentManagement>
</p:properties>
</file>

<file path=customXml/itemProps1.xml><?xml version="1.0" encoding="utf-8"?>
<ds:datastoreItem xmlns:ds="http://schemas.openxmlformats.org/officeDocument/2006/customXml" ds:itemID="{499D558F-EDE8-4615-AFA7-C2E5CF501B9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730ede9-796d-4fd8-80e0-e1da90c3cc85"/>
    <ds:schemaRef ds:uri="ae43b738-0c24-4517-bdda-ca9f4498d12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AA16546-5AFD-4F78-A23C-A39BD3C2974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C4BF132-00D8-410E-BE42-8370CD67B79E}">
  <ds:schemaRefs>
    <ds:schemaRef ds:uri="http://purl.org/dc/dcmitype/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ae43b738-0c24-4517-bdda-ca9f4498d120"/>
    <ds:schemaRef ds:uri="2730ede9-796d-4fd8-80e0-e1da90c3cc85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1099</TotalTime>
  <Words>1836</Words>
  <Application>Microsoft Office PowerPoint</Application>
  <PresentationFormat>Widescreen</PresentationFormat>
  <Paragraphs>163</Paragraphs>
  <Slides>17</Slides>
  <Notes>2</Notes>
  <HiddenSlides>0</HiddenSlides>
  <MMClips>17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MS PGothic</vt:lpstr>
      <vt:lpstr>Arial</vt:lpstr>
      <vt:lpstr>Calibri</vt:lpstr>
      <vt:lpstr>Trebuchet MS</vt:lpstr>
      <vt:lpstr>Webdings</vt:lpstr>
      <vt:lpstr>Wingdings 3</vt:lpstr>
      <vt:lpstr>Facet</vt:lpstr>
      <vt:lpstr>Reading School  Safeguarding and Child Protection</vt:lpstr>
      <vt:lpstr>Keeping Children Safe  Levels of Care</vt:lpstr>
      <vt:lpstr>Safeguarding Overview </vt:lpstr>
      <vt:lpstr>Spotting Signs of Abuse</vt:lpstr>
      <vt:lpstr>PowerPoint Presentation</vt:lpstr>
      <vt:lpstr>Children’s Safety</vt:lpstr>
      <vt:lpstr>Reading School Policy: Dealing with concerns</vt:lpstr>
      <vt:lpstr>You receive a disclosure from a child, about their safety (or safety of a friend)</vt:lpstr>
      <vt:lpstr>PowerPoint Presentation</vt:lpstr>
      <vt:lpstr>PREVENT DUTY Spotting the signs of radicalisation </vt:lpstr>
      <vt:lpstr>Safeguard Yourself</vt:lpstr>
      <vt:lpstr>Safeguard Yourself</vt:lpstr>
      <vt:lpstr>Acronyms… </vt:lpstr>
      <vt:lpstr>Remember…  pass on any concerns,  no matter how small</vt:lpstr>
      <vt:lpstr>A Day in the Life of a Reading School Student… </vt:lpstr>
      <vt:lpstr>Please complete this form to show you have understood your training</vt:lpstr>
      <vt:lpstr>Reading School  Safeguarding and Child Protection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Lizzie Ayres</dc:creator>
  <cp:lastModifiedBy>Dal Singh</cp:lastModifiedBy>
  <cp:revision>67</cp:revision>
  <dcterms:created xsi:type="dcterms:W3CDTF">2018-12-04T10:00:48Z</dcterms:created>
  <dcterms:modified xsi:type="dcterms:W3CDTF">2023-05-16T09:45:44Z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0x01010093556364708EF645B576095D49CD5AC5</vt:lpwstr>
  </property>
</Properties>
</file>