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4"/>
    <p:sldMasterId id="2147483687" r:id="rId5"/>
  </p:sldMasterIdLst>
  <p:notesMasterIdLst>
    <p:notesMasterId r:id="rId49"/>
  </p:notesMasterIdLst>
  <p:handoutMasterIdLst>
    <p:handoutMasterId r:id="rId50"/>
  </p:handoutMasterIdLst>
  <p:sldIdLst>
    <p:sldId id="256" r:id="rId6"/>
    <p:sldId id="275" r:id="rId7"/>
    <p:sldId id="434" r:id="rId8"/>
    <p:sldId id="431" r:id="rId9"/>
    <p:sldId id="439" r:id="rId10"/>
    <p:sldId id="433" r:id="rId11"/>
    <p:sldId id="436" r:id="rId12"/>
    <p:sldId id="426" r:id="rId13"/>
    <p:sldId id="418" r:id="rId14"/>
    <p:sldId id="422" r:id="rId15"/>
    <p:sldId id="416" r:id="rId16"/>
    <p:sldId id="417" r:id="rId17"/>
    <p:sldId id="423" r:id="rId18"/>
    <p:sldId id="437" r:id="rId19"/>
    <p:sldId id="414" r:id="rId20"/>
    <p:sldId id="415" r:id="rId21"/>
    <p:sldId id="427" r:id="rId22"/>
    <p:sldId id="429" r:id="rId23"/>
    <p:sldId id="401" r:id="rId24"/>
    <p:sldId id="435" r:id="rId25"/>
    <p:sldId id="259" r:id="rId26"/>
    <p:sldId id="356" r:id="rId27"/>
    <p:sldId id="364" r:id="rId28"/>
    <p:sldId id="357" r:id="rId29"/>
    <p:sldId id="372" r:id="rId30"/>
    <p:sldId id="402" r:id="rId31"/>
    <p:sldId id="403" r:id="rId32"/>
    <p:sldId id="404" r:id="rId33"/>
    <p:sldId id="405" r:id="rId34"/>
    <p:sldId id="406" r:id="rId35"/>
    <p:sldId id="346" r:id="rId36"/>
    <p:sldId id="419" r:id="rId37"/>
    <p:sldId id="323" r:id="rId38"/>
    <p:sldId id="420" r:id="rId39"/>
    <p:sldId id="389" r:id="rId40"/>
    <p:sldId id="432" r:id="rId41"/>
    <p:sldId id="381" r:id="rId42"/>
    <p:sldId id="380" r:id="rId43"/>
    <p:sldId id="430" r:id="rId44"/>
    <p:sldId id="424" r:id="rId45"/>
    <p:sldId id="412" r:id="rId46"/>
    <p:sldId id="438" r:id="rId47"/>
    <p:sldId id="425" r:id="rId48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 userDrawn="1">
          <p15:clr>
            <a:srgbClr val="A4A3A4"/>
          </p15:clr>
        </p15:guide>
        <p15:guide id="2" pos="2130" userDrawn="1">
          <p15:clr>
            <a:srgbClr val="A4A3A4"/>
          </p15:clr>
        </p15:guide>
        <p15:guide id="3" orient="horz" pos="3127">
          <p15:clr>
            <a:srgbClr val="A4A3A4"/>
          </p15:clr>
        </p15:guide>
        <p15:guide id="4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3FD0ED-E51A-D12E-6FC7-873D6BABFCB5}" v="307" dt="2026-06-30T20:54:06.7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132"/>
        <p:guide pos="2130"/>
        <p:guide orient="horz" pos="3127"/>
        <p:guide pos="214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handoutMaster" Target="handoutMasters/handoutMaster1.xml"/><Relationship Id="rId55" Type="http://schemas.microsoft.com/office/2015/10/relationships/revisionInfo" Target="revisionInfo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8" Type="http://schemas.openxmlformats.org/officeDocument/2006/relationships/slide" Target="slides/slide3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dwhitehorn\Downloads\ApplicationSummaryReport_10080-12-03-2024-09-15-5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readingschoolco-my.sharepoint.com/personal/dwhitehorn_reading-school_co_uk/Documents/Sixth%20Form/Predicted%20grades%202020-21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https://readingschoolco-my.sharepoint.com/personal/dwhitehorn_reading-school_co_uk/Documents/Sixth%20Form/Predicted%20grades%202020-21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https://readingschoolco-my.sharepoint.com/personal/dwhitehorn_reading-school_co_uk/Documents/Sixth%20Form/Predicted%20grades%202020-21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https://readingschoolco-my.sharepoint.com/personal/dwhitehorn_reading-school_co_uk/Documents/Sixth%20Form/Predicted%20grades%202020-21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University applications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Sheet3!$A$1:$A$20</c:f>
              <c:strCache>
                <c:ptCount val="20"/>
                <c:pt idx="0">
                  <c:v>Bristol</c:v>
                </c:pt>
                <c:pt idx="1">
                  <c:v>Imperial</c:v>
                </c:pt>
                <c:pt idx="2">
                  <c:v>Oxford</c:v>
                </c:pt>
                <c:pt idx="3">
                  <c:v>Warwick</c:v>
                </c:pt>
                <c:pt idx="4">
                  <c:v>Bath</c:v>
                </c:pt>
                <c:pt idx="5">
                  <c:v>UCL</c:v>
                </c:pt>
                <c:pt idx="6">
                  <c:v>Southampton</c:v>
                </c:pt>
                <c:pt idx="7">
                  <c:v>King's</c:v>
                </c:pt>
                <c:pt idx="8">
                  <c:v>Cambridge</c:v>
                </c:pt>
                <c:pt idx="9">
                  <c:v>Durham</c:v>
                </c:pt>
                <c:pt idx="10">
                  <c:v>Exeter</c:v>
                </c:pt>
                <c:pt idx="11">
                  <c:v>Queen Mary</c:v>
                </c:pt>
                <c:pt idx="12">
                  <c:v>LSE</c:v>
                </c:pt>
                <c:pt idx="13">
                  <c:v>Manchester</c:v>
                </c:pt>
                <c:pt idx="14">
                  <c:v>Birmingham</c:v>
                </c:pt>
                <c:pt idx="15">
                  <c:v>Nottingham</c:v>
                </c:pt>
                <c:pt idx="16">
                  <c:v>Cardiff</c:v>
                </c:pt>
                <c:pt idx="17">
                  <c:v>Sheffield</c:v>
                </c:pt>
                <c:pt idx="18">
                  <c:v>Leeds</c:v>
                </c:pt>
                <c:pt idx="19">
                  <c:v>Loughborough</c:v>
                </c:pt>
              </c:strCache>
            </c:strRef>
          </c:cat>
          <c:val>
            <c:numRef>
              <c:f>Sheet3!$B$1:$B$20</c:f>
              <c:numCache>
                <c:formatCode>General</c:formatCode>
                <c:ptCount val="20"/>
                <c:pt idx="0">
                  <c:v>93</c:v>
                </c:pt>
                <c:pt idx="1">
                  <c:v>87</c:v>
                </c:pt>
                <c:pt idx="2">
                  <c:v>83</c:v>
                </c:pt>
                <c:pt idx="3">
                  <c:v>73</c:v>
                </c:pt>
                <c:pt idx="4">
                  <c:v>70</c:v>
                </c:pt>
                <c:pt idx="5">
                  <c:v>69</c:v>
                </c:pt>
                <c:pt idx="6">
                  <c:v>54</c:v>
                </c:pt>
                <c:pt idx="7">
                  <c:v>52</c:v>
                </c:pt>
                <c:pt idx="8">
                  <c:v>52</c:v>
                </c:pt>
                <c:pt idx="9">
                  <c:v>38</c:v>
                </c:pt>
                <c:pt idx="10">
                  <c:v>34</c:v>
                </c:pt>
                <c:pt idx="11">
                  <c:v>32</c:v>
                </c:pt>
                <c:pt idx="12">
                  <c:v>27</c:v>
                </c:pt>
                <c:pt idx="13">
                  <c:v>26</c:v>
                </c:pt>
                <c:pt idx="14">
                  <c:v>24</c:v>
                </c:pt>
                <c:pt idx="15">
                  <c:v>23</c:v>
                </c:pt>
                <c:pt idx="16">
                  <c:v>21</c:v>
                </c:pt>
                <c:pt idx="17">
                  <c:v>16</c:v>
                </c:pt>
                <c:pt idx="18">
                  <c:v>14</c:v>
                </c:pt>
                <c:pt idx="19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9BC-41E6-A24E-28706A2CBA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3666848"/>
        <c:axId val="103667264"/>
      </c:barChart>
      <c:catAx>
        <c:axId val="103666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3667264"/>
        <c:crosses val="autoZero"/>
        <c:auto val="1"/>
        <c:lblAlgn val="ctr"/>
        <c:lblOffset val="100"/>
        <c:noMultiLvlLbl val="0"/>
      </c:catAx>
      <c:valAx>
        <c:axId val="103667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36668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[Predicted grades 2020-21.xlsx]Subject areas!PivotTable2</c:name>
    <c:fmtId val="4"/>
  </c:pivotSource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ivotFmts>
      <c:pivotFmt>
        <c:idx val="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</c:pivotFmt>
      <c:pivotFmt>
        <c:idx val="3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</c:pivotFmt>
      <c:pivotFmt>
        <c:idx val="4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</c:pivotFmt>
      <c:pivotFmt>
        <c:idx val="5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</c:pivotFmt>
      <c:pivotFmt>
        <c:idx val="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</c:pivotFmt>
      <c:pivotFmt>
        <c:idx val="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</c:pivotFmt>
      <c:pivotFmt>
        <c:idx val="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</c:pivotFmt>
      <c:pivotFmt>
        <c:idx val="9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</c:pivotFmt>
      <c:pivotFmt>
        <c:idx val="10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1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</c:pivotFmt>
      <c:pivotFmt>
        <c:idx val="12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</c:pivotFmt>
      <c:pivotFmt>
        <c:idx val="13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</c:pivotFmt>
      <c:pivotFmt>
        <c:idx val="14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</c:pivotFmt>
      <c:pivotFmt>
        <c:idx val="15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</c:pivotFmt>
      <c:pivotFmt>
        <c:idx val="16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</c:pivotFmt>
      <c:pivotFmt>
        <c:idx val="17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</c:pivotFmt>
      <c:pivotFmt>
        <c:idx val="18"/>
        <c:spPr>
          <a:solidFill>
            <a:schemeClr val="accent1"/>
          </a:solidFill>
          <a:ln w="19050">
            <a:solidFill>
              <a:schemeClr val="lt1"/>
            </a:solidFill>
          </a:ln>
          <a:effectLst/>
        </c:spPr>
      </c:pivotFmt>
    </c:pivotFmts>
    <c:plotArea>
      <c:layout/>
      <c:pieChart>
        <c:varyColors val="1"/>
        <c:ser>
          <c:idx val="0"/>
          <c:order val="0"/>
          <c:tx>
            <c:strRef>
              <c:f>'Subject areas'!$B$2</c:f>
              <c:strCache>
                <c:ptCount val="1"/>
                <c:pt idx="0">
                  <c:v>Total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8B38-4B50-A270-80753E3B5E2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B38-4B50-A270-80753E3B5E2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8B38-4B50-A270-80753E3B5E2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8B38-4B50-A270-80753E3B5E2C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8B38-4B50-A270-80753E3B5E2C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8B38-4B50-A270-80753E3B5E2C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8B38-4B50-A270-80753E3B5E2C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F-8B38-4B50-A270-80753E3B5E2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'Subject areas'!$A$3:$A$11</c:f>
              <c:strCache>
                <c:ptCount val="8"/>
                <c:pt idx="0">
                  <c:v>Economics</c:v>
                </c:pt>
                <c:pt idx="1">
                  <c:v>Medicine</c:v>
                </c:pt>
                <c:pt idx="2">
                  <c:v>Arts/Humanities</c:v>
                </c:pt>
                <c:pt idx="3">
                  <c:v>Sciences</c:v>
                </c:pt>
                <c:pt idx="4">
                  <c:v>Computer Science</c:v>
                </c:pt>
                <c:pt idx="5">
                  <c:v>Engineering</c:v>
                </c:pt>
                <c:pt idx="6">
                  <c:v>Mathematics</c:v>
                </c:pt>
                <c:pt idx="7">
                  <c:v>(blank)</c:v>
                </c:pt>
              </c:strCache>
            </c:strRef>
          </c:cat>
          <c:val>
            <c:numRef>
              <c:f>'Subject areas'!$B$3:$B$11</c:f>
              <c:numCache>
                <c:formatCode>General</c:formatCode>
                <c:ptCount val="8"/>
                <c:pt idx="0">
                  <c:v>41</c:v>
                </c:pt>
                <c:pt idx="1">
                  <c:v>35</c:v>
                </c:pt>
                <c:pt idx="2">
                  <c:v>34</c:v>
                </c:pt>
                <c:pt idx="3">
                  <c:v>21</c:v>
                </c:pt>
                <c:pt idx="4">
                  <c:v>20</c:v>
                </c:pt>
                <c:pt idx="5">
                  <c:v>17</c:v>
                </c:pt>
                <c:pt idx="6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8B38-4B50-A270-80753E3B5E2C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7"/>
        <c:delete val="1"/>
      </c:legendEntry>
      <c:overlay val="0"/>
      <c:spPr>
        <a:solidFill>
          <a:schemeClr val="lt1">
            <a:alpha val="78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pattFill prst="dkDnDiag">
      <a:fgClr>
        <a:schemeClr val="lt1">
          <a:lumMod val="95000"/>
        </a:schemeClr>
      </a:fgClr>
      <a:bgClr>
        <a:schemeClr val="lt1"/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eries val="1"/>
        <c14:dropZonesVisible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Oxford application</a:t>
            </a:r>
            <a:r>
              <a:rPr lang="en-GB" baseline="0"/>
              <a:t> results</a:t>
            </a:r>
            <a:endParaRPr lang="en-GB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5A3-4034-A276-7B9DF749F2C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5A3-4034-A276-7B9DF749F2C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5A3-4034-A276-7B9DF749F2C5}"/>
              </c:ext>
            </c:extLst>
          </c:dPt>
          <c:cat>
            <c:strRef>
              <c:f>Oxford!$N$1:$N$3</c:f>
              <c:strCache>
                <c:ptCount val="3"/>
                <c:pt idx="0">
                  <c:v>Offer</c:v>
                </c:pt>
                <c:pt idx="1">
                  <c:v>Interview</c:v>
                </c:pt>
                <c:pt idx="2">
                  <c:v>Reject</c:v>
                </c:pt>
              </c:strCache>
            </c:strRef>
          </c:cat>
          <c:val>
            <c:numRef>
              <c:f>Oxford!$O$1:$O$3</c:f>
              <c:numCache>
                <c:formatCode>General</c:formatCode>
                <c:ptCount val="3"/>
                <c:pt idx="0">
                  <c:v>9</c:v>
                </c:pt>
                <c:pt idx="1">
                  <c:v>9</c:v>
                </c:pt>
                <c:pt idx="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5A3-4034-A276-7B9DF749F2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Cambridge application</a:t>
            </a:r>
            <a:r>
              <a:rPr lang="en-GB" baseline="0"/>
              <a:t> results</a:t>
            </a:r>
            <a:endParaRPr lang="en-GB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1A8-4CCD-BF28-41BBBEDF0B8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1A8-4CCD-BF28-41BBBEDF0B8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1A8-4CCD-BF28-41BBBEDF0B8B}"/>
              </c:ext>
            </c:extLst>
          </c:dPt>
          <c:cat>
            <c:strRef>
              <c:f>Cambridge!$N$1:$N$3</c:f>
              <c:strCache>
                <c:ptCount val="3"/>
                <c:pt idx="0">
                  <c:v>Offer</c:v>
                </c:pt>
                <c:pt idx="1">
                  <c:v>Interview</c:v>
                </c:pt>
                <c:pt idx="2">
                  <c:v>Reject</c:v>
                </c:pt>
              </c:strCache>
            </c:strRef>
          </c:cat>
          <c:val>
            <c:numRef>
              <c:f>Cambridge!$O$1:$O$3</c:f>
              <c:numCache>
                <c:formatCode>General</c:formatCode>
                <c:ptCount val="3"/>
                <c:pt idx="0">
                  <c:v>12</c:v>
                </c:pt>
                <c:pt idx="1">
                  <c:v>11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1A8-4CCD-BF28-41BBBEDF0B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Oxbridge applications by subject</a:t>
            </a:r>
          </a:p>
        </c:rich>
      </c:tx>
      <c:layout>
        <c:manualLayout>
          <c:xMode val="edge"/>
          <c:yMode val="edge"/>
          <c:x val="0.40949300087489071"/>
          <c:y val="4.629629629629629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'Oxbridge demographic breakdown'!$P$1</c:f>
              <c:strCache>
                <c:ptCount val="1"/>
                <c:pt idx="0">
                  <c:v>Offer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'Oxbridge demographic breakdown'!$O$2:$O$4</c:f>
              <c:strCache>
                <c:ptCount val="3"/>
                <c:pt idx="0">
                  <c:v>Economics</c:v>
                </c:pt>
                <c:pt idx="1">
                  <c:v>Humanities</c:v>
                </c:pt>
                <c:pt idx="2">
                  <c:v>Sciences</c:v>
                </c:pt>
              </c:strCache>
            </c:strRef>
          </c:cat>
          <c:val>
            <c:numRef>
              <c:f>'Oxbridge demographic breakdown'!$P$2:$P$4</c:f>
              <c:numCache>
                <c:formatCode>General</c:formatCode>
                <c:ptCount val="3"/>
                <c:pt idx="0">
                  <c:v>1</c:v>
                </c:pt>
                <c:pt idx="1">
                  <c:v>7</c:v>
                </c:pt>
                <c:pt idx="2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2F2-45C3-BA02-4936DA9A7B60}"/>
            </c:ext>
          </c:extLst>
        </c:ser>
        <c:ser>
          <c:idx val="1"/>
          <c:order val="1"/>
          <c:tx>
            <c:strRef>
              <c:f>'Oxbridge demographic breakdown'!$Q$1</c:f>
              <c:strCache>
                <c:ptCount val="1"/>
                <c:pt idx="0">
                  <c:v>Interview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'Oxbridge demographic breakdown'!$O$2:$O$4</c:f>
              <c:strCache>
                <c:ptCount val="3"/>
                <c:pt idx="0">
                  <c:v>Economics</c:v>
                </c:pt>
                <c:pt idx="1">
                  <c:v>Humanities</c:v>
                </c:pt>
                <c:pt idx="2">
                  <c:v>Sciences</c:v>
                </c:pt>
              </c:strCache>
            </c:strRef>
          </c:cat>
          <c:val>
            <c:numRef>
              <c:f>'Oxbridge demographic breakdown'!$Q$2:$Q$4</c:f>
              <c:numCache>
                <c:formatCode>General</c:formatCode>
                <c:ptCount val="3"/>
                <c:pt idx="0">
                  <c:v>6</c:v>
                </c:pt>
                <c:pt idx="1">
                  <c:v>5</c:v>
                </c:pt>
                <c:pt idx="2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2F2-45C3-BA02-4936DA9A7B60}"/>
            </c:ext>
          </c:extLst>
        </c:ser>
        <c:ser>
          <c:idx val="2"/>
          <c:order val="2"/>
          <c:tx>
            <c:strRef>
              <c:f>'Oxbridge demographic breakdown'!$R$1</c:f>
              <c:strCache>
                <c:ptCount val="1"/>
                <c:pt idx="0">
                  <c:v>Reject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'Oxbridge demographic breakdown'!$O$2:$O$4</c:f>
              <c:strCache>
                <c:ptCount val="3"/>
                <c:pt idx="0">
                  <c:v>Economics</c:v>
                </c:pt>
                <c:pt idx="1">
                  <c:v>Humanities</c:v>
                </c:pt>
                <c:pt idx="2">
                  <c:v>Sciences</c:v>
                </c:pt>
              </c:strCache>
            </c:strRef>
          </c:cat>
          <c:val>
            <c:numRef>
              <c:f>'Oxbridge demographic breakdown'!$R$2:$R$4</c:f>
              <c:numCache>
                <c:formatCode>General</c:formatCode>
                <c:ptCount val="3"/>
                <c:pt idx="0">
                  <c:v>4</c:v>
                </c:pt>
                <c:pt idx="1">
                  <c:v>2</c:v>
                </c:pt>
                <c:pt idx="2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2F2-45C3-BA02-4936DA9A7B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60982376"/>
        <c:axId val="660980080"/>
      </c:barChart>
      <c:catAx>
        <c:axId val="660982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60980080"/>
        <c:crosses val="autoZero"/>
        <c:auto val="1"/>
        <c:lblAlgn val="ctr"/>
        <c:lblOffset val="100"/>
        <c:noMultiLvlLbl val="0"/>
      </c:catAx>
      <c:valAx>
        <c:axId val="6609800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609823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EF3C64-1E14-4722-A317-D129A90D1349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77F32FD-FCEC-48DA-B33C-4ACC02356CD8}">
      <dgm:prSet/>
      <dgm:spPr/>
      <dgm:t>
        <a:bodyPr/>
        <a:lstStyle/>
        <a:p>
          <a:r>
            <a:rPr lang="en-GB"/>
            <a:t>Considerations</a:t>
          </a:r>
          <a:endParaRPr lang="en-US"/>
        </a:p>
      </dgm:t>
    </dgm:pt>
    <dgm:pt modelId="{7A966902-F3DD-41EF-B30F-5462E957361A}" type="parTrans" cxnId="{42B82EF3-3DCA-4F7A-8846-0636E2651F2D}">
      <dgm:prSet/>
      <dgm:spPr/>
      <dgm:t>
        <a:bodyPr/>
        <a:lstStyle/>
        <a:p>
          <a:endParaRPr lang="en-US"/>
        </a:p>
      </dgm:t>
    </dgm:pt>
    <dgm:pt modelId="{9C7BE60F-CD8A-46A6-9B6E-5AA9641C271A}" type="sibTrans" cxnId="{42B82EF3-3DCA-4F7A-8846-0636E2651F2D}">
      <dgm:prSet/>
      <dgm:spPr/>
      <dgm:t>
        <a:bodyPr/>
        <a:lstStyle/>
        <a:p>
          <a:endParaRPr lang="en-US"/>
        </a:p>
      </dgm:t>
    </dgm:pt>
    <dgm:pt modelId="{DAE4947A-8492-4526-A010-60A9A584CEAF}">
      <dgm:prSet/>
      <dgm:spPr/>
      <dgm:t>
        <a:bodyPr/>
        <a:lstStyle/>
        <a:p>
          <a:r>
            <a:rPr lang="en-GB"/>
            <a:t>Money</a:t>
          </a:r>
          <a:endParaRPr lang="en-US"/>
        </a:p>
      </dgm:t>
    </dgm:pt>
    <dgm:pt modelId="{7501D916-349E-450C-98C2-89F08F4C6AC9}" type="parTrans" cxnId="{8F6F84E0-F88A-4DDB-A89E-FEB7ED5AC113}">
      <dgm:prSet/>
      <dgm:spPr/>
      <dgm:t>
        <a:bodyPr/>
        <a:lstStyle/>
        <a:p>
          <a:endParaRPr lang="en-US"/>
        </a:p>
      </dgm:t>
    </dgm:pt>
    <dgm:pt modelId="{FC1A2A9D-2340-44BE-912C-96CF239AC92B}" type="sibTrans" cxnId="{8F6F84E0-F88A-4DDB-A89E-FEB7ED5AC113}">
      <dgm:prSet/>
      <dgm:spPr/>
      <dgm:t>
        <a:bodyPr/>
        <a:lstStyle/>
        <a:p>
          <a:endParaRPr lang="en-US"/>
        </a:p>
      </dgm:t>
    </dgm:pt>
    <dgm:pt modelId="{E323D5A3-2FE2-4698-9148-F15ABD196332}">
      <dgm:prSet/>
      <dgm:spPr/>
      <dgm:t>
        <a:bodyPr/>
        <a:lstStyle/>
        <a:p>
          <a:r>
            <a:rPr lang="en-GB"/>
            <a:t>Future plans</a:t>
          </a:r>
          <a:endParaRPr lang="en-US"/>
        </a:p>
      </dgm:t>
    </dgm:pt>
    <dgm:pt modelId="{B6FAD9AD-8319-4BBF-8C9F-17C321724B04}" type="parTrans" cxnId="{C8929296-D80C-4DC3-A734-957AD78ACCDC}">
      <dgm:prSet/>
      <dgm:spPr/>
      <dgm:t>
        <a:bodyPr/>
        <a:lstStyle/>
        <a:p>
          <a:endParaRPr lang="en-US"/>
        </a:p>
      </dgm:t>
    </dgm:pt>
    <dgm:pt modelId="{01893C27-CD57-44C5-BDF4-8562B2448E21}" type="sibTrans" cxnId="{C8929296-D80C-4DC3-A734-957AD78ACCDC}">
      <dgm:prSet/>
      <dgm:spPr/>
      <dgm:t>
        <a:bodyPr/>
        <a:lstStyle/>
        <a:p>
          <a:endParaRPr lang="en-US"/>
        </a:p>
      </dgm:t>
    </dgm:pt>
    <dgm:pt modelId="{ED81B966-06C5-4D3A-8E23-ECC90F24EED3}">
      <dgm:prSet/>
      <dgm:spPr/>
      <dgm:t>
        <a:bodyPr/>
        <a:lstStyle/>
        <a:p>
          <a:r>
            <a:rPr lang="en-GB"/>
            <a:t>Lifestyle</a:t>
          </a:r>
          <a:endParaRPr lang="en-US"/>
        </a:p>
      </dgm:t>
    </dgm:pt>
    <dgm:pt modelId="{293DC184-6A3B-4746-BE24-DBC851F09754}" type="parTrans" cxnId="{B9078374-9BF2-4E17-B5DF-835D3916C3D5}">
      <dgm:prSet/>
      <dgm:spPr/>
      <dgm:t>
        <a:bodyPr/>
        <a:lstStyle/>
        <a:p>
          <a:endParaRPr lang="en-US"/>
        </a:p>
      </dgm:t>
    </dgm:pt>
    <dgm:pt modelId="{21594BD4-AD38-42D8-A13F-69122107F451}" type="sibTrans" cxnId="{B9078374-9BF2-4E17-B5DF-835D3916C3D5}">
      <dgm:prSet/>
      <dgm:spPr/>
      <dgm:t>
        <a:bodyPr/>
        <a:lstStyle/>
        <a:p>
          <a:endParaRPr lang="en-US"/>
        </a:p>
      </dgm:t>
    </dgm:pt>
    <dgm:pt modelId="{167818BF-18F0-4F9A-8404-A3231812D140}">
      <dgm:prSet/>
      <dgm:spPr/>
      <dgm:t>
        <a:bodyPr/>
        <a:lstStyle/>
        <a:p>
          <a:r>
            <a:rPr lang="en-GB"/>
            <a:t>Learning</a:t>
          </a:r>
          <a:endParaRPr lang="en-US"/>
        </a:p>
      </dgm:t>
    </dgm:pt>
    <dgm:pt modelId="{D6FEE1B3-1B47-4A22-8A19-500A89FD3EB5}" type="parTrans" cxnId="{EB182051-DDAC-4A30-AE04-DA6D650B704D}">
      <dgm:prSet/>
      <dgm:spPr/>
      <dgm:t>
        <a:bodyPr/>
        <a:lstStyle/>
        <a:p>
          <a:endParaRPr lang="en-US"/>
        </a:p>
      </dgm:t>
    </dgm:pt>
    <dgm:pt modelId="{07DEBE62-A08B-454B-B087-5DF3037B2090}" type="sibTrans" cxnId="{EB182051-DDAC-4A30-AE04-DA6D650B704D}">
      <dgm:prSet/>
      <dgm:spPr/>
      <dgm:t>
        <a:bodyPr/>
        <a:lstStyle/>
        <a:p>
          <a:endParaRPr lang="en-US"/>
        </a:p>
      </dgm:t>
    </dgm:pt>
    <dgm:pt modelId="{6396A68D-6888-4871-A724-C5EFD7574377}">
      <dgm:prSet/>
      <dgm:spPr/>
      <dgm:t>
        <a:bodyPr/>
        <a:lstStyle/>
        <a:p>
          <a:r>
            <a:rPr lang="en-GB"/>
            <a:t>The University experience</a:t>
          </a:r>
          <a:endParaRPr lang="en-US"/>
        </a:p>
      </dgm:t>
    </dgm:pt>
    <dgm:pt modelId="{C53A564C-2277-4717-B029-69FC6A93CA1F}" type="parTrans" cxnId="{F37B1CD1-4117-468F-84F3-37424A163251}">
      <dgm:prSet/>
      <dgm:spPr/>
      <dgm:t>
        <a:bodyPr/>
        <a:lstStyle/>
        <a:p>
          <a:endParaRPr lang="en-US"/>
        </a:p>
      </dgm:t>
    </dgm:pt>
    <dgm:pt modelId="{81B09674-D24F-401D-B545-781704FFEB35}" type="sibTrans" cxnId="{F37B1CD1-4117-468F-84F3-37424A163251}">
      <dgm:prSet/>
      <dgm:spPr/>
      <dgm:t>
        <a:bodyPr/>
        <a:lstStyle/>
        <a:p>
          <a:endParaRPr lang="en-US"/>
        </a:p>
      </dgm:t>
    </dgm:pt>
    <dgm:pt modelId="{2C6C0B71-1C6A-45FD-A8BD-F14A5A0402A4}">
      <dgm:prSet/>
      <dgm:spPr/>
      <dgm:t>
        <a:bodyPr/>
        <a:lstStyle/>
        <a:p>
          <a:r>
            <a:rPr lang="en-GB"/>
            <a:t>Other alternatives</a:t>
          </a:r>
          <a:endParaRPr lang="en-US"/>
        </a:p>
      </dgm:t>
    </dgm:pt>
    <dgm:pt modelId="{5A8A8F4B-6FCD-4BCC-AEEF-AC75AD34D942}" type="parTrans" cxnId="{ABD07D23-24D4-4A39-B788-03EC141CF8B9}">
      <dgm:prSet/>
      <dgm:spPr/>
      <dgm:t>
        <a:bodyPr/>
        <a:lstStyle/>
        <a:p>
          <a:endParaRPr lang="en-US"/>
        </a:p>
      </dgm:t>
    </dgm:pt>
    <dgm:pt modelId="{3A77BE77-2CDB-48EB-9249-C85CAF049AD5}" type="sibTrans" cxnId="{ABD07D23-24D4-4A39-B788-03EC141CF8B9}">
      <dgm:prSet/>
      <dgm:spPr/>
      <dgm:t>
        <a:bodyPr/>
        <a:lstStyle/>
        <a:p>
          <a:endParaRPr lang="en-US"/>
        </a:p>
      </dgm:t>
    </dgm:pt>
    <dgm:pt modelId="{2733E31E-E340-4ED3-81DC-5E0E52577575}">
      <dgm:prSet/>
      <dgm:spPr/>
      <dgm:t>
        <a:bodyPr/>
        <a:lstStyle/>
        <a:p>
          <a:r>
            <a:rPr lang="en-GB"/>
            <a:t>Apprenticeships</a:t>
          </a:r>
          <a:endParaRPr lang="en-US"/>
        </a:p>
      </dgm:t>
    </dgm:pt>
    <dgm:pt modelId="{6763036A-0ED1-4440-B79C-3AD82E9A9E93}" type="parTrans" cxnId="{88430136-A5DC-4B72-99DD-4E3E74B5CFFE}">
      <dgm:prSet/>
      <dgm:spPr/>
      <dgm:t>
        <a:bodyPr/>
        <a:lstStyle/>
        <a:p>
          <a:endParaRPr lang="en-US"/>
        </a:p>
      </dgm:t>
    </dgm:pt>
    <dgm:pt modelId="{12C38C05-3953-4B1B-B941-07D6B4CCEAA3}" type="sibTrans" cxnId="{88430136-A5DC-4B72-99DD-4E3E74B5CFFE}">
      <dgm:prSet/>
      <dgm:spPr/>
      <dgm:t>
        <a:bodyPr/>
        <a:lstStyle/>
        <a:p>
          <a:endParaRPr lang="en-US"/>
        </a:p>
      </dgm:t>
    </dgm:pt>
    <dgm:pt modelId="{14C816DF-3D6D-40E6-9400-6F624D04566E}">
      <dgm:prSet/>
      <dgm:spPr/>
      <dgm:t>
        <a:bodyPr/>
        <a:lstStyle/>
        <a:p>
          <a:r>
            <a:rPr lang="en-GB"/>
            <a:t>Gap years</a:t>
          </a:r>
          <a:endParaRPr lang="en-US"/>
        </a:p>
      </dgm:t>
    </dgm:pt>
    <dgm:pt modelId="{8B28B1A2-8ED6-47ED-A437-8B4D00010759}" type="parTrans" cxnId="{EE4E40CE-54C3-45C0-8E04-7F75632512B7}">
      <dgm:prSet/>
      <dgm:spPr/>
      <dgm:t>
        <a:bodyPr/>
        <a:lstStyle/>
        <a:p>
          <a:endParaRPr lang="en-US"/>
        </a:p>
      </dgm:t>
    </dgm:pt>
    <dgm:pt modelId="{7A4032F8-DBF0-46EE-9C08-B654963FF216}" type="sibTrans" cxnId="{EE4E40CE-54C3-45C0-8E04-7F75632512B7}">
      <dgm:prSet/>
      <dgm:spPr/>
      <dgm:t>
        <a:bodyPr/>
        <a:lstStyle/>
        <a:p>
          <a:endParaRPr lang="en-US"/>
        </a:p>
      </dgm:t>
    </dgm:pt>
    <dgm:pt modelId="{B7A01707-9CD8-4612-9FEE-223364F370D8}">
      <dgm:prSet/>
      <dgm:spPr/>
      <dgm:t>
        <a:bodyPr/>
        <a:lstStyle/>
        <a:p>
          <a:r>
            <a:rPr lang="en-GB"/>
            <a:t>Employment</a:t>
          </a:r>
          <a:endParaRPr lang="en-US"/>
        </a:p>
      </dgm:t>
    </dgm:pt>
    <dgm:pt modelId="{EC3F38AC-4F4A-4D6A-A938-E8216E18A069}" type="parTrans" cxnId="{8CE04E54-DC0D-4114-BB67-AA31DBE69182}">
      <dgm:prSet/>
      <dgm:spPr/>
      <dgm:t>
        <a:bodyPr/>
        <a:lstStyle/>
        <a:p>
          <a:endParaRPr lang="en-US"/>
        </a:p>
      </dgm:t>
    </dgm:pt>
    <dgm:pt modelId="{6C66BDB8-15B8-4262-8ECC-B34B5CF14FB6}" type="sibTrans" cxnId="{8CE04E54-DC0D-4114-BB67-AA31DBE69182}">
      <dgm:prSet/>
      <dgm:spPr/>
      <dgm:t>
        <a:bodyPr/>
        <a:lstStyle/>
        <a:p>
          <a:endParaRPr lang="en-US"/>
        </a:p>
      </dgm:t>
    </dgm:pt>
    <dgm:pt modelId="{7DE004E8-29D8-437F-B219-39754E96A82F}" type="pres">
      <dgm:prSet presAssocID="{1AEF3C64-1E14-4722-A317-D129A90D1349}" presName="Name0" presStyleCnt="0">
        <dgm:presLayoutVars>
          <dgm:dir/>
          <dgm:animLvl val="lvl"/>
          <dgm:resizeHandles val="exact"/>
        </dgm:presLayoutVars>
      </dgm:prSet>
      <dgm:spPr/>
    </dgm:pt>
    <dgm:pt modelId="{08803CB7-7C89-40E7-A5ED-60EA8FBA451C}" type="pres">
      <dgm:prSet presAssocID="{C77F32FD-FCEC-48DA-B33C-4ACC02356CD8}" presName="composite" presStyleCnt="0"/>
      <dgm:spPr/>
    </dgm:pt>
    <dgm:pt modelId="{D9B54186-7233-4C6F-9BB0-07E424F144CD}" type="pres">
      <dgm:prSet presAssocID="{C77F32FD-FCEC-48DA-B33C-4ACC02356CD8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E5888454-496F-47AC-9358-DF4E227E8558}" type="pres">
      <dgm:prSet presAssocID="{C77F32FD-FCEC-48DA-B33C-4ACC02356CD8}" presName="desTx" presStyleLbl="alignAccFollowNode1" presStyleIdx="0" presStyleCnt="2">
        <dgm:presLayoutVars>
          <dgm:bulletEnabled val="1"/>
        </dgm:presLayoutVars>
      </dgm:prSet>
      <dgm:spPr/>
    </dgm:pt>
    <dgm:pt modelId="{63CEA2BB-9AFF-49BA-86DB-13E5CDC51060}" type="pres">
      <dgm:prSet presAssocID="{9C7BE60F-CD8A-46A6-9B6E-5AA9641C271A}" presName="space" presStyleCnt="0"/>
      <dgm:spPr/>
    </dgm:pt>
    <dgm:pt modelId="{EAAFE4E3-90A1-461A-A382-899EDA1C9DA6}" type="pres">
      <dgm:prSet presAssocID="{2C6C0B71-1C6A-45FD-A8BD-F14A5A0402A4}" presName="composite" presStyleCnt="0"/>
      <dgm:spPr/>
    </dgm:pt>
    <dgm:pt modelId="{B436D85F-302F-4891-B317-E82CE937CF8F}" type="pres">
      <dgm:prSet presAssocID="{2C6C0B71-1C6A-45FD-A8BD-F14A5A0402A4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F5EC5330-662D-4997-9BEF-34ED584CBA26}" type="pres">
      <dgm:prSet presAssocID="{2C6C0B71-1C6A-45FD-A8BD-F14A5A0402A4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D99FBB07-1DF8-45D3-9138-CA9D2C627637}" type="presOf" srcId="{1AEF3C64-1E14-4722-A317-D129A90D1349}" destId="{7DE004E8-29D8-437F-B219-39754E96A82F}" srcOrd="0" destOrd="0" presId="urn:microsoft.com/office/officeart/2005/8/layout/hList1"/>
    <dgm:cxn modelId="{F8ED8D18-2EA6-4B24-98E4-CA54D73BFC83}" type="presOf" srcId="{167818BF-18F0-4F9A-8404-A3231812D140}" destId="{E5888454-496F-47AC-9358-DF4E227E8558}" srcOrd="0" destOrd="3" presId="urn:microsoft.com/office/officeart/2005/8/layout/hList1"/>
    <dgm:cxn modelId="{2BBCD61E-21C1-4ECA-90E9-D8FACEBBC36E}" type="presOf" srcId="{B7A01707-9CD8-4612-9FEE-223364F370D8}" destId="{F5EC5330-662D-4997-9BEF-34ED584CBA26}" srcOrd="0" destOrd="2" presId="urn:microsoft.com/office/officeart/2005/8/layout/hList1"/>
    <dgm:cxn modelId="{ABD07D23-24D4-4A39-B788-03EC141CF8B9}" srcId="{1AEF3C64-1E14-4722-A317-D129A90D1349}" destId="{2C6C0B71-1C6A-45FD-A8BD-F14A5A0402A4}" srcOrd="1" destOrd="0" parTransId="{5A8A8F4B-6FCD-4BCC-AEEF-AC75AD34D942}" sibTransId="{3A77BE77-2CDB-48EB-9249-C85CAF049AD5}"/>
    <dgm:cxn modelId="{A08DBF25-D91E-46F6-82DD-F1B94FEC9DFF}" type="presOf" srcId="{2733E31E-E340-4ED3-81DC-5E0E52577575}" destId="{F5EC5330-662D-4997-9BEF-34ED584CBA26}" srcOrd="0" destOrd="0" presId="urn:microsoft.com/office/officeart/2005/8/layout/hList1"/>
    <dgm:cxn modelId="{40170F33-5987-44C9-9A51-6EDC6B26D61F}" type="presOf" srcId="{C77F32FD-FCEC-48DA-B33C-4ACC02356CD8}" destId="{D9B54186-7233-4C6F-9BB0-07E424F144CD}" srcOrd="0" destOrd="0" presId="urn:microsoft.com/office/officeart/2005/8/layout/hList1"/>
    <dgm:cxn modelId="{88430136-A5DC-4B72-99DD-4E3E74B5CFFE}" srcId="{2C6C0B71-1C6A-45FD-A8BD-F14A5A0402A4}" destId="{2733E31E-E340-4ED3-81DC-5E0E52577575}" srcOrd="0" destOrd="0" parTransId="{6763036A-0ED1-4440-B79C-3AD82E9A9E93}" sibTransId="{12C38C05-3953-4B1B-B941-07D6B4CCEAA3}"/>
    <dgm:cxn modelId="{DA176F69-1D16-4486-BB52-03063EFE45DA}" type="presOf" srcId="{DAE4947A-8492-4526-A010-60A9A584CEAF}" destId="{E5888454-496F-47AC-9358-DF4E227E8558}" srcOrd="0" destOrd="0" presId="urn:microsoft.com/office/officeart/2005/8/layout/hList1"/>
    <dgm:cxn modelId="{EB182051-DDAC-4A30-AE04-DA6D650B704D}" srcId="{C77F32FD-FCEC-48DA-B33C-4ACC02356CD8}" destId="{167818BF-18F0-4F9A-8404-A3231812D140}" srcOrd="3" destOrd="0" parTransId="{D6FEE1B3-1B47-4A22-8A19-500A89FD3EB5}" sibTransId="{07DEBE62-A08B-454B-B087-5DF3037B2090}"/>
    <dgm:cxn modelId="{8CE04E54-DC0D-4114-BB67-AA31DBE69182}" srcId="{2C6C0B71-1C6A-45FD-A8BD-F14A5A0402A4}" destId="{B7A01707-9CD8-4612-9FEE-223364F370D8}" srcOrd="2" destOrd="0" parTransId="{EC3F38AC-4F4A-4D6A-A938-E8216E18A069}" sibTransId="{6C66BDB8-15B8-4262-8ECC-B34B5CF14FB6}"/>
    <dgm:cxn modelId="{B9078374-9BF2-4E17-B5DF-835D3916C3D5}" srcId="{C77F32FD-FCEC-48DA-B33C-4ACC02356CD8}" destId="{ED81B966-06C5-4D3A-8E23-ECC90F24EED3}" srcOrd="2" destOrd="0" parTransId="{293DC184-6A3B-4746-BE24-DBC851F09754}" sibTransId="{21594BD4-AD38-42D8-A13F-69122107F451}"/>
    <dgm:cxn modelId="{E9D61E79-577A-4DC2-AAD4-AA46D649BC13}" type="presOf" srcId="{14C816DF-3D6D-40E6-9400-6F624D04566E}" destId="{F5EC5330-662D-4997-9BEF-34ED584CBA26}" srcOrd="0" destOrd="1" presId="urn:microsoft.com/office/officeart/2005/8/layout/hList1"/>
    <dgm:cxn modelId="{F0098159-796A-41C1-8D67-286CE838D748}" type="presOf" srcId="{6396A68D-6888-4871-A724-C5EFD7574377}" destId="{E5888454-496F-47AC-9358-DF4E227E8558}" srcOrd="0" destOrd="4" presId="urn:microsoft.com/office/officeart/2005/8/layout/hList1"/>
    <dgm:cxn modelId="{6F71E586-51F2-460A-BEAD-F01E867A4E79}" type="presOf" srcId="{ED81B966-06C5-4D3A-8E23-ECC90F24EED3}" destId="{E5888454-496F-47AC-9358-DF4E227E8558}" srcOrd="0" destOrd="2" presId="urn:microsoft.com/office/officeart/2005/8/layout/hList1"/>
    <dgm:cxn modelId="{C8929296-D80C-4DC3-A734-957AD78ACCDC}" srcId="{C77F32FD-FCEC-48DA-B33C-4ACC02356CD8}" destId="{E323D5A3-2FE2-4698-9148-F15ABD196332}" srcOrd="1" destOrd="0" parTransId="{B6FAD9AD-8319-4BBF-8C9F-17C321724B04}" sibTransId="{01893C27-CD57-44C5-BDF4-8562B2448E21}"/>
    <dgm:cxn modelId="{AD14FAB3-241B-474E-9730-1ACDF00D8053}" type="presOf" srcId="{2C6C0B71-1C6A-45FD-A8BD-F14A5A0402A4}" destId="{B436D85F-302F-4891-B317-E82CE937CF8F}" srcOrd="0" destOrd="0" presId="urn:microsoft.com/office/officeart/2005/8/layout/hList1"/>
    <dgm:cxn modelId="{EE4E40CE-54C3-45C0-8E04-7F75632512B7}" srcId="{2C6C0B71-1C6A-45FD-A8BD-F14A5A0402A4}" destId="{14C816DF-3D6D-40E6-9400-6F624D04566E}" srcOrd="1" destOrd="0" parTransId="{8B28B1A2-8ED6-47ED-A437-8B4D00010759}" sibTransId="{7A4032F8-DBF0-46EE-9C08-B654963FF216}"/>
    <dgm:cxn modelId="{F37B1CD1-4117-468F-84F3-37424A163251}" srcId="{C77F32FD-FCEC-48DA-B33C-4ACC02356CD8}" destId="{6396A68D-6888-4871-A724-C5EFD7574377}" srcOrd="4" destOrd="0" parTransId="{C53A564C-2277-4717-B029-69FC6A93CA1F}" sibTransId="{81B09674-D24F-401D-B545-781704FFEB35}"/>
    <dgm:cxn modelId="{789BA1D1-3027-466E-843D-1B22EE3D9760}" type="presOf" srcId="{E323D5A3-2FE2-4698-9148-F15ABD196332}" destId="{E5888454-496F-47AC-9358-DF4E227E8558}" srcOrd="0" destOrd="1" presId="urn:microsoft.com/office/officeart/2005/8/layout/hList1"/>
    <dgm:cxn modelId="{8F6F84E0-F88A-4DDB-A89E-FEB7ED5AC113}" srcId="{C77F32FD-FCEC-48DA-B33C-4ACC02356CD8}" destId="{DAE4947A-8492-4526-A010-60A9A584CEAF}" srcOrd="0" destOrd="0" parTransId="{7501D916-349E-450C-98C2-89F08F4C6AC9}" sibTransId="{FC1A2A9D-2340-44BE-912C-96CF239AC92B}"/>
    <dgm:cxn modelId="{42B82EF3-3DCA-4F7A-8846-0636E2651F2D}" srcId="{1AEF3C64-1E14-4722-A317-D129A90D1349}" destId="{C77F32FD-FCEC-48DA-B33C-4ACC02356CD8}" srcOrd="0" destOrd="0" parTransId="{7A966902-F3DD-41EF-B30F-5462E957361A}" sibTransId="{9C7BE60F-CD8A-46A6-9B6E-5AA9641C271A}"/>
    <dgm:cxn modelId="{04A148F6-ED3E-4BAE-9360-51CA55436F17}" type="presParOf" srcId="{7DE004E8-29D8-437F-B219-39754E96A82F}" destId="{08803CB7-7C89-40E7-A5ED-60EA8FBA451C}" srcOrd="0" destOrd="0" presId="urn:microsoft.com/office/officeart/2005/8/layout/hList1"/>
    <dgm:cxn modelId="{2C4CB396-1F58-46C6-9264-1D98D6FF7835}" type="presParOf" srcId="{08803CB7-7C89-40E7-A5ED-60EA8FBA451C}" destId="{D9B54186-7233-4C6F-9BB0-07E424F144CD}" srcOrd="0" destOrd="0" presId="urn:microsoft.com/office/officeart/2005/8/layout/hList1"/>
    <dgm:cxn modelId="{E8FFB1E0-55C4-4EC3-A679-83B3D00BC89C}" type="presParOf" srcId="{08803CB7-7C89-40E7-A5ED-60EA8FBA451C}" destId="{E5888454-496F-47AC-9358-DF4E227E8558}" srcOrd="1" destOrd="0" presId="urn:microsoft.com/office/officeart/2005/8/layout/hList1"/>
    <dgm:cxn modelId="{C9435C53-7A0B-4A4D-9567-E273DEFE2A3B}" type="presParOf" srcId="{7DE004E8-29D8-437F-B219-39754E96A82F}" destId="{63CEA2BB-9AFF-49BA-86DB-13E5CDC51060}" srcOrd="1" destOrd="0" presId="urn:microsoft.com/office/officeart/2005/8/layout/hList1"/>
    <dgm:cxn modelId="{63079A20-D19E-450D-A893-49BEA952921F}" type="presParOf" srcId="{7DE004E8-29D8-437F-B219-39754E96A82F}" destId="{EAAFE4E3-90A1-461A-A382-899EDA1C9DA6}" srcOrd="2" destOrd="0" presId="urn:microsoft.com/office/officeart/2005/8/layout/hList1"/>
    <dgm:cxn modelId="{3DC502F2-7641-40A5-97CD-07710E0B7F12}" type="presParOf" srcId="{EAAFE4E3-90A1-461A-A382-899EDA1C9DA6}" destId="{B436D85F-302F-4891-B317-E82CE937CF8F}" srcOrd="0" destOrd="0" presId="urn:microsoft.com/office/officeart/2005/8/layout/hList1"/>
    <dgm:cxn modelId="{3B3E6DDF-E309-45F2-AF28-1DD2D7CAA962}" type="presParOf" srcId="{EAAFE4E3-90A1-461A-A382-899EDA1C9DA6}" destId="{F5EC5330-662D-4997-9BEF-34ED584CBA2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DB5BC9-1813-4479-9DF0-A7454E8E9C7A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1CF11BF-CDA5-457B-827F-D465FB85D702}">
      <dgm:prSet phldrT="[Text]"/>
      <dgm:spPr/>
      <dgm:t>
        <a:bodyPr/>
        <a:lstStyle/>
        <a:p>
          <a:r>
            <a:rPr lang="en-GB"/>
            <a:t>Start thinking </a:t>
          </a:r>
        </a:p>
      </dgm:t>
    </dgm:pt>
    <dgm:pt modelId="{35474F1A-92A4-41E3-BB09-F246FE2BED6D}" type="parTrans" cxnId="{3B2AAF62-D08A-42C0-8AE0-6476D226DB4F}">
      <dgm:prSet/>
      <dgm:spPr/>
      <dgm:t>
        <a:bodyPr/>
        <a:lstStyle/>
        <a:p>
          <a:endParaRPr lang="en-GB"/>
        </a:p>
      </dgm:t>
    </dgm:pt>
    <dgm:pt modelId="{FBCC0E79-C657-4FBD-94C9-68201D004EA2}" type="sibTrans" cxnId="{3B2AAF62-D08A-42C0-8AE0-6476D226DB4F}">
      <dgm:prSet/>
      <dgm:spPr/>
      <dgm:t>
        <a:bodyPr/>
        <a:lstStyle/>
        <a:p>
          <a:endParaRPr lang="en-GB"/>
        </a:p>
      </dgm:t>
    </dgm:pt>
    <dgm:pt modelId="{BC0AD7C8-9FF8-4A00-B92C-336E39498531}">
      <dgm:prSet phldrT="[Text]"/>
      <dgm:spPr/>
      <dgm:t>
        <a:bodyPr/>
        <a:lstStyle/>
        <a:p>
          <a:r>
            <a:rPr lang="en-GB"/>
            <a:t>Next Steps days</a:t>
          </a:r>
        </a:p>
      </dgm:t>
    </dgm:pt>
    <dgm:pt modelId="{49EFE0FB-B29A-4FB3-B1DE-986E81DF58A1}" type="parTrans" cxnId="{F4A0FCBE-6314-4E8B-BFE5-D26CA3B57108}">
      <dgm:prSet/>
      <dgm:spPr/>
      <dgm:t>
        <a:bodyPr/>
        <a:lstStyle/>
        <a:p>
          <a:endParaRPr lang="en-GB"/>
        </a:p>
      </dgm:t>
    </dgm:pt>
    <dgm:pt modelId="{CFBB2EA1-381F-45C2-82C2-208A6A71EF77}" type="sibTrans" cxnId="{F4A0FCBE-6314-4E8B-BFE5-D26CA3B57108}">
      <dgm:prSet/>
      <dgm:spPr/>
      <dgm:t>
        <a:bodyPr/>
        <a:lstStyle/>
        <a:p>
          <a:endParaRPr lang="en-GB"/>
        </a:p>
      </dgm:t>
    </dgm:pt>
    <dgm:pt modelId="{91196232-5D8D-415C-8BD0-B4175AB6C935}">
      <dgm:prSet phldrT="[Text]"/>
      <dgm:spPr/>
      <dgm:t>
        <a:bodyPr/>
        <a:lstStyle/>
        <a:p>
          <a:r>
            <a:rPr lang="en-GB"/>
            <a:t>Make decisions</a:t>
          </a:r>
        </a:p>
      </dgm:t>
    </dgm:pt>
    <dgm:pt modelId="{1F1DA34D-DE9A-498C-A160-396FD5C756FC}" type="parTrans" cxnId="{31FCE59E-349A-4D36-ADF6-69FFE9856A34}">
      <dgm:prSet/>
      <dgm:spPr/>
      <dgm:t>
        <a:bodyPr/>
        <a:lstStyle/>
        <a:p>
          <a:endParaRPr lang="en-GB"/>
        </a:p>
      </dgm:t>
    </dgm:pt>
    <dgm:pt modelId="{5E31FB5E-0FF8-45F6-9039-F0D675AC1959}" type="sibTrans" cxnId="{31FCE59E-349A-4D36-ADF6-69FFE9856A34}">
      <dgm:prSet/>
      <dgm:spPr/>
      <dgm:t>
        <a:bodyPr/>
        <a:lstStyle/>
        <a:p>
          <a:endParaRPr lang="en-GB"/>
        </a:p>
      </dgm:t>
    </dgm:pt>
    <dgm:pt modelId="{EA9E7173-5937-4CF4-A3DD-81F5500E47AE}">
      <dgm:prSet/>
      <dgm:spPr/>
      <dgm:t>
        <a:bodyPr/>
        <a:lstStyle/>
        <a:p>
          <a:r>
            <a:rPr lang="en-GB"/>
            <a:t>Personal statement</a:t>
          </a:r>
        </a:p>
      </dgm:t>
    </dgm:pt>
    <dgm:pt modelId="{2EF78A6C-D9F5-44ED-96EF-039358FD5BD0}" type="parTrans" cxnId="{50DA63BF-4C59-4CB5-A9D1-4B8F47B90AE3}">
      <dgm:prSet/>
      <dgm:spPr/>
      <dgm:t>
        <a:bodyPr/>
        <a:lstStyle/>
        <a:p>
          <a:endParaRPr lang="en-GB"/>
        </a:p>
      </dgm:t>
    </dgm:pt>
    <dgm:pt modelId="{8EE75239-5FCF-40C4-8886-E59FC9DC1065}" type="sibTrans" cxnId="{50DA63BF-4C59-4CB5-A9D1-4B8F47B90AE3}">
      <dgm:prSet/>
      <dgm:spPr/>
      <dgm:t>
        <a:bodyPr/>
        <a:lstStyle/>
        <a:p>
          <a:endParaRPr lang="en-GB"/>
        </a:p>
      </dgm:t>
    </dgm:pt>
    <dgm:pt modelId="{B0E44343-6505-4035-B232-A796F65E6A7B}">
      <dgm:prSet/>
      <dgm:spPr/>
      <dgm:t>
        <a:bodyPr/>
        <a:lstStyle/>
        <a:p>
          <a:r>
            <a:rPr lang="en-GB"/>
            <a:t>Submit application</a:t>
          </a:r>
        </a:p>
      </dgm:t>
    </dgm:pt>
    <dgm:pt modelId="{99EEB577-670B-43BD-9168-9B8897AA721D}" type="parTrans" cxnId="{042731CE-5C01-462D-8642-D1889E80AB69}">
      <dgm:prSet/>
      <dgm:spPr/>
      <dgm:t>
        <a:bodyPr/>
        <a:lstStyle/>
        <a:p>
          <a:endParaRPr lang="en-GB"/>
        </a:p>
      </dgm:t>
    </dgm:pt>
    <dgm:pt modelId="{128459AF-8D68-404D-92E5-7409588C937D}" type="sibTrans" cxnId="{042731CE-5C01-462D-8642-D1889E80AB69}">
      <dgm:prSet/>
      <dgm:spPr/>
      <dgm:t>
        <a:bodyPr/>
        <a:lstStyle/>
        <a:p>
          <a:endParaRPr lang="en-GB"/>
        </a:p>
      </dgm:t>
    </dgm:pt>
    <dgm:pt modelId="{DD8C96F3-0624-4A4F-875A-097F26FA34B9}">
      <dgm:prSet/>
      <dgm:spPr/>
      <dgm:t>
        <a:bodyPr/>
        <a:lstStyle/>
        <a:p>
          <a:r>
            <a:rPr lang="en-GB"/>
            <a:t>Send application</a:t>
          </a:r>
        </a:p>
      </dgm:t>
    </dgm:pt>
    <dgm:pt modelId="{8BBA3D9C-6584-426F-B8A8-63BCB0A81F6B}" type="parTrans" cxnId="{4F569B39-367E-4BD4-B64C-07986A70A105}">
      <dgm:prSet/>
      <dgm:spPr/>
      <dgm:t>
        <a:bodyPr/>
        <a:lstStyle/>
        <a:p>
          <a:endParaRPr lang="en-GB"/>
        </a:p>
      </dgm:t>
    </dgm:pt>
    <dgm:pt modelId="{778A83E3-DC8D-4C6A-86E1-0756E88AA45A}" type="sibTrans" cxnId="{4F569B39-367E-4BD4-B64C-07986A70A105}">
      <dgm:prSet/>
      <dgm:spPr/>
      <dgm:t>
        <a:bodyPr/>
        <a:lstStyle/>
        <a:p>
          <a:endParaRPr lang="en-GB"/>
        </a:p>
      </dgm:t>
    </dgm:pt>
    <dgm:pt modelId="{B5FF1458-2690-4517-851E-62DCD0EE73C2}" type="pres">
      <dgm:prSet presAssocID="{2CDB5BC9-1813-4479-9DF0-A7454E8E9C7A}" presName="CompostProcess" presStyleCnt="0">
        <dgm:presLayoutVars>
          <dgm:dir/>
          <dgm:resizeHandles val="exact"/>
        </dgm:presLayoutVars>
      </dgm:prSet>
      <dgm:spPr/>
    </dgm:pt>
    <dgm:pt modelId="{FEBC2813-38DF-4CC9-81F4-A377120CB8AD}" type="pres">
      <dgm:prSet presAssocID="{2CDB5BC9-1813-4479-9DF0-A7454E8E9C7A}" presName="arrow" presStyleLbl="bgShp" presStyleIdx="0" presStyleCnt="1"/>
      <dgm:spPr/>
    </dgm:pt>
    <dgm:pt modelId="{C1E11C02-AD36-48A4-8694-5C7B3FFF2AF4}" type="pres">
      <dgm:prSet presAssocID="{2CDB5BC9-1813-4479-9DF0-A7454E8E9C7A}" presName="linearProcess" presStyleCnt="0"/>
      <dgm:spPr/>
    </dgm:pt>
    <dgm:pt modelId="{14A5DBA6-F9D9-4490-B401-8813B72D0A70}" type="pres">
      <dgm:prSet presAssocID="{C1CF11BF-CDA5-457B-827F-D465FB85D702}" presName="textNode" presStyleLbl="node1" presStyleIdx="0" presStyleCnt="6">
        <dgm:presLayoutVars>
          <dgm:bulletEnabled val="1"/>
        </dgm:presLayoutVars>
      </dgm:prSet>
      <dgm:spPr/>
    </dgm:pt>
    <dgm:pt modelId="{A05067D4-6B97-4BE3-8E00-F3DE1C483B22}" type="pres">
      <dgm:prSet presAssocID="{FBCC0E79-C657-4FBD-94C9-68201D004EA2}" presName="sibTrans" presStyleCnt="0"/>
      <dgm:spPr/>
    </dgm:pt>
    <dgm:pt modelId="{674B9DCE-7399-493B-8578-1B1FF4CDCA04}" type="pres">
      <dgm:prSet presAssocID="{BC0AD7C8-9FF8-4A00-B92C-336E39498531}" presName="textNode" presStyleLbl="node1" presStyleIdx="1" presStyleCnt="6">
        <dgm:presLayoutVars>
          <dgm:bulletEnabled val="1"/>
        </dgm:presLayoutVars>
      </dgm:prSet>
      <dgm:spPr/>
    </dgm:pt>
    <dgm:pt modelId="{A2C2AD6C-BF57-4153-A877-71A4002BC083}" type="pres">
      <dgm:prSet presAssocID="{CFBB2EA1-381F-45C2-82C2-208A6A71EF77}" presName="sibTrans" presStyleCnt="0"/>
      <dgm:spPr/>
    </dgm:pt>
    <dgm:pt modelId="{84314F6F-CFCD-4E1B-9F46-F9F2D70BEA05}" type="pres">
      <dgm:prSet presAssocID="{91196232-5D8D-415C-8BD0-B4175AB6C935}" presName="textNode" presStyleLbl="node1" presStyleIdx="2" presStyleCnt="6">
        <dgm:presLayoutVars>
          <dgm:bulletEnabled val="1"/>
        </dgm:presLayoutVars>
      </dgm:prSet>
      <dgm:spPr/>
    </dgm:pt>
    <dgm:pt modelId="{BD5030A5-3449-405D-B33E-A7F3DDFB1B5B}" type="pres">
      <dgm:prSet presAssocID="{5E31FB5E-0FF8-45F6-9039-F0D675AC1959}" presName="sibTrans" presStyleCnt="0"/>
      <dgm:spPr/>
    </dgm:pt>
    <dgm:pt modelId="{38373FBD-9B21-4E0E-80E6-9855E5E0B4DC}" type="pres">
      <dgm:prSet presAssocID="{EA9E7173-5937-4CF4-A3DD-81F5500E47AE}" presName="textNode" presStyleLbl="node1" presStyleIdx="3" presStyleCnt="6">
        <dgm:presLayoutVars>
          <dgm:bulletEnabled val="1"/>
        </dgm:presLayoutVars>
      </dgm:prSet>
      <dgm:spPr/>
    </dgm:pt>
    <dgm:pt modelId="{77171568-AE54-45A8-A994-06E9FBD7EF2C}" type="pres">
      <dgm:prSet presAssocID="{8EE75239-5FCF-40C4-8886-E59FC9DC1065}" presName="sibTrans" presStyleCnt="0"/>
      <dgm:spPr/>
    </dgm:pt>
    <dgm:pt modelId="{6EB326B7-0C9B-48CE-956B-E95E4848BC0A}" type="pres">
      <dgm:prSet presAssocID="{B0E44343-6505-4035-B232-A796F65E6A7B}" presName="textNode" presStyleLbl="node1" presStyleIdx="4" presStyleCnt="6">
        <dgm:presLayoutVars>
          <dgm:bulletEnabled val="1"/>
        </dgm:presLayoutVars>
      </dgm:prSet>
      <dgm:spPr/>
    </dgm:pt>
    <dgm:pt modelId="{4DB0819A-CF2F-4694-B054-A57CF31E6718}" type="pres">
      <dgm:prSet presAssocID="{128459AF-8D68-404D-92E5-7409588C937D}" presName="sibTrans" presStyleCnt="0"/>
      <dgm:spPr/>
    </dgm:pt>
    <dgm:pt modelId="{1F6F208D-966C-481A-BCF3-AF3732117D1A}" type="pres">
      <dgm:prSet presAssocID="{DD8C96F3-0624-4A4F-875A-097F26FA34B9}" presName="textNode" presStyleLbl="node1" presStyleIdx="5" presStyleCnt="6">
        <dgm:presLayoutVars>
          <dgm:bulletEnabled val="1"/>
        </dgm:presLayoutVars>
      </dgm:prSet>
      <dgm:spPr/>
    </dgm:pt>
  </dgm:ptLst>
  <dgm:cxnLst>
    <dgm:cxn modelId="{5443EE37-C8DA-4BE9-BDD9-2CBD731E938C}" type="presOf" srcId="{91196232-5D8D-415C-8BD0-B4175AB6C935}" destId="{84314F6F-CFCD-4E1B-9F46-F9F2D70BEA05}" srcOrd="0" destOrd="0" presId="urn:microsoft.com/office/officeart/2005/8/layout/hProcess9"/>
    <dgm:cxn modelId="{4F569B39-367E-4BD4-B64C-07986A70A105}" srcId="{2CDB5BC9-1813-4479-9DF0-A7454E8E9C7A}" destId="{DD8C96F3-0624-4A4F-875A-097F26FA34B9}" srcOrd="5" destOrd="0" parTransId="{8BBA3D9C-6584-426F-B8A8-63BCB0A81F6B}" sibTransId="{778A83E3-DC8D-4C6A-86E1-0756E88AA45A}"/>
    <dgm:cxn modelId="{3B2AAF62-D08A-42C0-8AE0-6476D226DB4F}" srcId="{2CDB5BC9-1813-4479-9DF0-A7454E8E9C7A}" destId="{C1CF11BF-CDA5-457B-827F-D465FB85D702}" srcOrd="0" destOrd="0" parTransId="{35474F1A-92A4-41E3-BB09-F246FE2BED6D}" sibTransId="{FBCC0E79-C657-4FBD-94C9-68201D004EA2}"/>
    <dgm:cxn modelId="{93DB2A4F-545C-4A47-9DA5-FB3BAB45D42B}" type="presOf" srcId="{BC0AD7C8-9FF8-4A00-B92C-336E39498531}" destId="{674B9DCE-7399-493B-8578-1B1FF4CDCA04}" srcOrd="0" destOrd="0" presId="urn:microsoft.com/office/officeart/2005/8/layout/hProcess9"/>
    <dgm:cxn modelId="{38383F87-AF24-4431-9BC4-982A21BBD998}" type="presOf" srcId="{B0E44343-6505-4035-B232-A796F65E6A7B}" destId="{6EB326B7-0C9B-48CE-956B-E95E4848BC0A}" srcOrd="0" destOrd="0" presId="urn:microsoft.com/office/officeart/2005/8/layout/hProcess9"/>
    <dgm:cxn modelId="{65A2B39C-46A1-4443-B2F3-C40CCDF48607}" type="presOf" srcId="{2CDB5BC9-1813-4479-9DF0-A7454E8E9C7A}" destId="{B5FF1458-2690-4517-851E-62DCD0EE73C2}" srcOrd="0" destOrd="0" presId="urn:microsoft.com/office/officeart/2005/8/layout/hProcess9"/>
    <dgm:cxn modelId="{31FCE59E-349A-4D36-ADF6-69FFE9856A34}" srcId="{2CDB5BC9-1813-4479-9DF0-A7454E8E9C7A}" destId="{91196232-5D8D-415C-8BD0-B4175AB6C935}" srcOrd="2" destOrd="0" parTransId="{1F1DA34D-DE9A-498C-A160-396FD5C756FC}" sibTransId="{5E31FB5E-0FF8-45F6-9039-F0D675AC1959}"/>
    <dgm:cxn modelId="{F4A0FCBE-6314-4E8B-BFE5-D26CA3B57108}" srcId="{2CDB5BC9-1813-4479-9DF0-A7454E8E9C7A}" destId="{BC0AD7C8-9FF8-4A00-B92C-336E39498531}" srcOrd="1" destOrd="0" parTransId="{49EFE0FB-B29A-4FB3-B1DE-986E81DF58A1}" sibTransId="{CFBB2EA1-381F-45C2-82C2-208A6A71EF77}"/>
    <dgm:cxn modelId="{50DA63BF-4C59-4CB5-A9D1-4B8F47B90AE3}" srcId="{2CDB5BC9-1813-4479-9DF0-A7454E8E9C7A}" destId="{EA9E7173-5937-4CF4-A3DD-81F5500E47AE}" srcOrd="3" destOrd="0" parTransId="{2EF78A6C-D9F5-44ED-96EF-039358FD5BD0}" sibTransId="{8EE75239-5FCF-40C4-8886-E59FC9DC1065}"/>
    <dgm:cxn modelId="{042731CE-5C01-462D-8642-D1889E80AB69}" srcId="{2CDB5BC9-1813-4479-9DF0-A7454E8E9C7A}" destId="{B0E44343-6505-4035-B232-A796F65E6A7B}" srcOrd="4" destOrd="0" parTransId="{99EEB577-670B-43BD-9168-9B8897AA721D}" sibTransId="{128459AF-8D68-404D-92E5-7409588C937D}"/>
    <dgm:cxn modelId="{33F95FD1-F6FB-4B55-B48E-4B079A9C5A2D}" type="presOf" srcId="{C1CF11BF-CDA5-457B-827F-D465FB85D702}" destId="{14A5DBA6-F9D9-4490-B401-8813B72D0A70}" srcOrd="0" destOrd="0" presId="urn:microsoft.com/office/officeart/2005/8/layout/hProcess9"/>
    <dgm:cxn modelId="{1C2D4BD6-A0E5-46C4-9201-462B16E7B884}" type="presOf" srcId="{EA9E7173-5937-4CF4-A3DD-81F5500E47AE}" destId="{38373FBD-9B21-4E0E-80E6-9855E5E0B4DC}" srcOrd="0" destOrd="0" presId="urn:microsoft.com/office/officeart/2005/8/layout/hProcess9"/>
    <dgm:cxn modelId="{3964D6FF-B83D-4314-AB38-C2C6E8D9C527}" type="presOf" srcId="{DD8C96F3-0624-4A4F-875A-097F26FA34B9}" destId="{1F6F208D-966C-481A-BCF3-AF3732117D1A}" srcOrd="0" destOrd="0" presId="urn:microsoft.com/office/officeart/2005/8/layout/hProcess9"/>
    <dgm:cxn modelId="{130D615A-8BD1-464B-B4A7-382D71F18591}" type="presParOf" srcId="{B5FF1458-2690-4517-851E-62DCD0EE73C2}" destId="{FEBC2813-38DF-4CC9-81F4-A377120CB8AD}" srcOrd="0" destOrd="0" presId="urn:microsoft.com/office/officeart/2005/8/layout/hProcess9"/>
    <dgm:cxn modelId="{D897BB90-AD1F-4BC6-93AF-C82B3453530E}" type="presParOf" srcId="{B5FF1458-2690-4517-851E-62DCD0EE73C2}" destId="{C1E11C02-AD36-48A4-8694-5C7B3FFF2AF4}" srcOrd="1" destOrd="0" presId="urn:microsoft.com/office/officeart/2005/8/layout/hProcess9"/>
    <dgm:cxn modelId="{8B9EB563-6C50-4F2B-865C-103EC92D0A7F}" type="presParOf" srcId="{C1E11C02-AD36-48A4-8694-5C7B3FFF2AF4}" destId="{14A5DBA6-F9D9-4490-B401-8813B72D0A70}" srcOrd="0" destOrd="0" presId="urn:microsoft.com/office/officeart/2005/8/layout/hProcess9"/>
    <dgm:cxn modelId="{F48B8514-A14C-420E-A786-77B51A2DC914}" type="presParOf" srcId="{C1E11C02-AD36-48A4-8694-5C7B3FFF2AF4}" destId="{A05067D4-6B97-4BE3-8E00-F3DE1C483B22}" srcOrd="1" destOrd="0" presId="urn:microsoft.com/office/officeart/2005/8/layout/hProcess9"/>
    <dgm:cxn modelId="{90D60406-8AED-4B44-9A53-562A81AC561D}" type="presParOf" srcId="{C1E11C02-AD36-48A4-8694-5C7B3FFF2AF4}" destId="{674B9DCE-7399-493B-8578-1B1FF4CDCA04}" srcOrd="2" destOrd="0" presId="urn:microsoft.com/office/officeart/2005/8/layout/hProcess9"/>
    <dgm:cxn modelId="{266AE21B-BABA-4B0A-B743-568FA8D3BFDA}" type="presParOf" srcId="{C1E11C02-AD36-48A4-8694-5C7B3FFF2AF4}" destId="{A2C2AD6C-BF57-4153-A877-71A4002BC083}" srcOrd="3" destOrd="0" presId="urn:microsoft.com/office/officeart/2005/8/layout/hProcess9"/>
    <dgm:cxn modelId="{418AFFAD-0B98-44CB-A14E-B0D481766C94}" type="presParOf" srcId="{C1E11C02-AD36-48A4-8694-5C7B3FFF2AF4}" destId="{84314F6F-CFCD-4E1B-9F46-F9F2D70BEA05}" srcOrd="4" destOrd="0" presId="urn:microsoft.com/office/officeart/2005/8/layout/hProcess9"/>
    <dgm:cxn modelId="{B2121406-F3DB-49E4-8C48-69AE64649D00}" type="presParOf" srcId="{C1E11C02-AD36-48A4-8694-5C7B3FFF2AF4}" destId="{BD5030A5-3449-405D-B33E-A7F3DDFB1B5B}" srcOrd="5" destOrd="0" presId="urn:microsoft.com/office/officeart/2005/8/layout/hProcess9"/>
    <dgm:cxn modelId="{56EEC32F-AA33-446A-90F5-6237679C403C}" type="presParOf" srcId="{C1E11C02-AD36-48A4-8694-5C7B3FFF2AF4}" destId="{38373FBD-9B21-4E0E-80E6-9855E5E0B4DC}" srcOrd="6" destOrd="0" presId="urn:microsoft.com/office/officeart/2005/8/layout/hProcess9"/>
    <dgm:cxn modelId="{88A5499E-44E7-4501-9807-604DA7786946}" type="presParOf" srcId="{C1E11C02-AD36-48A4-8694-5C7B3FFF2AF4}" destId="{77171568-AE54-45A8-A994-06E9FBD7EF2C}" srcOrd="7" destOrd="0" presId="urn:microsoft.com/office/officeart/2005/8/layout/hProcess9"/>
    <dgm:cxn modelId="{B358D8B8-A842-41F4-AA60-85CC2765D147}" type="presParOf" srcId="{C1E11C02-AD36-48A4-8694-5C7B3FFF2AF4}" destId="{6EB326B7-0C9B-48CE-956B-E95E4848BC0A}" srcOrd="8" destOrd="0" presId="urn:microsoft.com/office/officeart/2005/8/layout/hProcess9"/>
    <dgm:cxn modelId="{CAC43A8F-7C06-4AAE-91C5-485B82CA28C5}" type="presParOf" srcId="{C1E11C02-AD36-48A4-8694-5C7B3FFF2AF4}" destId="{4DB0819A-CF2F-4694-B054-A57CF31E6718}" srcOrd="9" destOrd="0" presId="urn:microsoft.com/office/officeart/2005/8/layout/hProcess9"/>
    <dgm:cxn modelId="{2C71DCD3-F4A1-4898-9CD5-4C969979C96A}" type="presParOf" srcId="{C1E11C02-AD36-48A4-8694-5C7B3FFF2AF4}" destId="{1F6F208D-966C-481A-BCF3-AF3732117D1A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B1E66B-135C-45EF-A048-F10C9A5931E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792D979F-2E9B-4726-8BEC-4FE02B0D8C0D}">
      <dgm:prSet phldrT="[Text]" custT="1"/>
      <dgm:spPr/>
      <dgm:t>
        <a:bodyPr/>
        <a:lstStyle/>
        <a:p>
          <a:r>
            <a:rPr lang="en-GB" sz="2000"/>
            <a:t>Interviews and admissions tests</a:t>
          </a:r>
        </a:p>
      </dgm:t>
    </dgm:pt>
    <dgm:pt modelId="{E049ED44-13D3-4AA4-9837-BE3377F25775}" type="parTrans" cxnId="{7D914EEE-EC50-477A-9E6A-AA22289F984E}">
      <dgm:prSet/>
      <dgm:spPr/>
      <dgm:t>
        <a:bodyPr/>
        <a:lstStyle/>
        <a:p>
          <a:endParaRPr lang="en-GB" sz="2800"/>
        </a:p>
      </dgm:t>
    </dgm:pt>
    <dgm:pt modelId="{6637A29F-4930-4FCB-A200-8E13E4E18701}" type="sibTrans" cxnId="{7D914EEE-EC50-477A-9E6A-AA22289F984E}">
      <dgm:prSet/>
      <dgm:spPr/>
      <dgm:t>
        <a:bodyPr/>
        <a:lstStyle/>
        <a:p>
          <a:endParaRPr lang="en-GB" sz="2800"/>
        </a:p>
      </dgm:t>
    </dgm:pt>
    <dgm:pt modelId="{B914E613-76B3-4C41-BE79-E3F1BE3C6F07}">
      <dgm:prSet phldrT="[Text]" custT="1"/>
      <dgm:spPr/>
      <dgm:t>
        <a:bodyPr/>
        <a:lstStyle/>
        <a:p>
          <a:r>
            <a:rPr lang="en-GB" sz="2000"/>
            <a:t>Receive offers</a:t>
          </a:r>
        </a:p>
      </dgm:t>
    </dgm:pt>
    <dgm:pt modelId="{FE1D5A6D-9F43-44A1-B811-1A2FB18B139F}" type="parTrans" cxnId="{4A95F45B-DD35-4399-A549-FB4366708682}">
      <dgm:prSet/>
      <dgm:spPr/>
      <dgm:t>
        <a:bodyPr/>
        <a:lstStyle/>
        <a:p>
          <a:endParaRPr lang="en-GB" sz="2800"/>
        </a:p>
      </dgm:t>
    </dgm:pt>
    <dgm:pt modelId="{B9A55F20-FA5F-466F-AAAC-E9A176349133}" type="sibTrans" cxnId="{4A95F45B-DD35-4399-A549-FB4366708682}">
      <dgm:prSet/>
      <dgm:spPr/>
      <dgm:t>
        <a:bodyPr/>
        <a:lstStyle/>
        <a:p>
          <a:endParaRPr lang="en-GB" sz="2800"/>
        </a:p>
      </dgm:t>
    </dgm:pt>
    <dgm:pt modelId="{2140E824-0821-4FC9-AA42-047D5DAD8EA0}">
      <dgm:prSet phldrT="[Text]" custT="1"/>
      <dgm:spPr/>
      <dgm:t>
        <a:bodyPr/>
        <a:lstStyle/>
        <a:p>
          <a:r>
            <a:rPr lang="en-GB" sz="2000"/>
            <a:t>Decide on Firm and Insurance options</a:t>
          </a:r>
        </a:p>
      </dgm:t>
    </dgm:pt>
    <dgm:pt modelId="{8FCB697F-CC4A-4A5C-8C36-2E30E640A938}" type="parTrans" cxnId="{1D7BBD6D-02EB-4F73-8F40-4CEDDE71E3DA}">
      <dgm:prSet/>
      <dgm:spPr/>
      <dgm:t>
        <a:bodyPr/>
        <a:lstStyle/>
        <a:p>
          <a:endParaRPr lang="en-GB" sz="2800"/>
        </a:p>
      </dgm:t>
    </dgm:pt>
    <dgm:pt modelId="{D0566135-C700-476A-BE37-1CF8C91E8FDD}" type="sibTrans" cxnId="{1D7BBD6D-02EB-4F73-8F40-4CEDDE71E3DA}">
      <dgm:prSet/>
      <dgm:spPr/>
      <dgm:t>
        <a:bodyPr/>
        <a:lstStyle/>
        <a:p>
          <a:endParaRPr lang="en-GB" sz="2800"/>
        </a:p>
      </dgm:t>
    </dgm:pt>
    <dgm:pt modelId="{832285B5-C6F3-42F0-A770-A25A14895425}">
      <dgm:prSet custT="1"/>
      <dgm:spPr/>
      <dgm:t>
        <a:bodyPr/>
        <a:lstStyle/>
        <a:p>
          <a:r>
            <a:rPr lang="en-GB" sz="2000"/>
            <a:t>Receive A-Level results and confirm University place</a:t>
          </a:r>
        </a:p>
      </dgm:t>
    </dgm:pt>
    <dgm:pt modelId="{54944C32-2862-4EB1-89EB-00310E8A141F}" type="parTrans" cxnId="{2E8A0617-35F1-440E-A4BD-B2D10A5D1E17}">
      <dgm:prSet/>
      <dgm:spPr/>
      <dgm:t>
        <a:bodyPr/>
        <a:lstStyle/>
        <a:p>
          <a:endParaRPr lang="en-GB" sz="2800"/>
        </a:p>
      </dgm:t>
    </dgm:pt>
    <dgm:pt modelId="{E6EA0C28-F6FA-4FCC-8F83-B82934B1780C}" type="sibTrans" cxnId="{2E8A0617-35F1-440E-A4BD-B2D10A5D1E17}">
      <dgm:prSet/>
      <dgm:spPr/>
      <dgm:t>
        <a:bodyPr/>
        <a:lstStyle/>
        <a:p>
          <a:endParaRPr lang="en-GB" sz="2800"/>
        </a:p>
      </dgm:t>
    </dgm:pt>
    <dgm:pt modelId="{3E96A070-189F-4FB1-813E-9879A11F1DA0}" type="pres">
      <dgm:prSet presAssocID="{23B1E66B-135C-45EF-A048-F10C9A5931ED}" presName="CompostProcess" presStyleCnt="0">
        <dgm:presLayoutVars>
          <dgm:dir/>
          <dgm:resizeHandles val="exact"/>
        </dgm:presLayoutVars>
      </dgm:prSet>
      <dgm:spPr/>
    </dgm:pt>
    <dgm:pt modelId="{BEA3FB1C-3881-483D-AA28-2BB8F2ABB70E}" type="pres">
      <dgm:prSet presAssocID="{23B1E66B-135C-45EF-A048-F10C9A5931ED}" presName="arrow" presStyleLbl="bgShp" presStyleIdx="0" presStyleCnt="1"/>
      <dgm:spPr/>
    </dgm:pt>
    <dgm:pt modelId="{06CA4096-9450-4AFD-B1EF-476044AAE387}" type="pres">
      <dgm:prSet presAssocID="{23B1E66B-135C-45EF-A048-F10C9A5931ED}" presName="linearProcess" presStyleCnt="0"/>
      <dgm:spPr/>
    </dgm:pt>
    <dgm:pt modelId="{405DEAE2-FB85-4388-B19D-125CD6EABDE4}" type="pres">
      <dgm:prSet presAssocID="{792D979F-2E9B-4726-8BEC-4FE02B0D8C0D}" presName="textNode" presStyleLbl="node1" presStyleIdx="0" presStyleCnt="4">
        <dgm:presLayoutVars>
          <dgm:bulletEnabled val="1"/>
        </dgm:presLayoutVars>
      </dgm:prSet>
      <dgm:spPr/>
    </dgm:pt>
    <dgm:pt modelId="{C59EF448-7FE8-42D4-A90F-F566726E44DB}" type="pres">
      <dgm:prSet presAssocID="{6637A29F-4930-4FCB-A200-8E13E4E18701}" presName="sibTrans" presStyleCnt="0"/>
      <dgm:spPr/>
    </dgm:pt>
    <dgm:pt modelId="{AFBA79C6-C18B-48A6-B638-3FB817856DF7}" type="pres">
      <dgm:prSet presAssocID="{B914E613-76B3-4C41-BE79-E3F1BE3C6F07}" presName="textNode" presStyleLbl="node1" presStyleIdx="1" presStyleCnt="4">
        <dgm:presLayoutVars>
          <dgm:bulletEnabled val="1"/>
        </dgm:presLayoutVars>
      </dgm:prSet>
      <dgm:spPr/>
    </dgm:pt>
    <dgm:pt modelId="{4838E88B-CD82-40C2-AF26-69FCC69A414D}" type="pres">
      <dgm:prSet presAssocID="{B9A55F20-FA5F-466F-AAAC-E9A176349133}" presName="sibTrans" presStyleCnt="0"/>
      <dgm:spPr/>
    </dgm:pt>
    <dgm:pt modelId="{C58A6018-2E40-42F1-9339-70D8B3F1E157}" type="pres">
      <dgm:prSet presAssocID="{2140E824-0821-4FC9-AA42-047D5DAD8EA0}" presName="textNode" presStyleLbl="node1" presStyleIdx="2" presStyleCnt="4">
        <dgm:presLayoutVars>
          <dgm:bulletEnabled val="1"/>
        </dgm:presLayoutVars>
      </dgm:prSet>
      <dgm:spPr/>
    </dgm:pt>
    <dgm:pt modelId="{B3BE9B41-EB92-4214-A45F-66F57F3F9182}" type="pres">
      <dgm:prSet presAssocID="{D0566135-C700-476A-BE37-1CF8C91E8FDD}" presName="sibTrans" presStyleCnt="0"/>
      <dgm:spPr/>
    </dgm:pt>
    <dgm:pt modelId="{F937AA1B-D100-4D67-B8F6-170520A59720}" type="pres">
      <dgm:prSet presAssocID="{832285B5-C6F3-42F0-A770-A25A14895425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2E8A0617-35F1-440E-A4BD-B2D10A5D1E17}" srcId="{23B1E66B-135C-45EF-A048-F10C9A5931ED}" destId="{832285B5-C6F3-42F0-A770-A25A14895425}" srcOrd="3" destOrd="0" parTransId="{54944C32-2862-4EB1-89EB-00310E8A141F}" sibTransId="{E6EA0C28-F6FA-4FCC-8F83-B82934B1780C}"/>
    <dgm:cxn modelId="{4A95F45B-DD35-4399-A549-FB4366708682}" srcId="{23B1E66B-135C-45EF-A048-F10C9A5931ED}" destId="{B914E613-76B3-4C41-BE79-E3F1BE3C6F07}" srcOrd="1" destOrd="0" parTransId="{FE1D5A6D-9F43-44A1-B811-1A2FB18B139F}" sibTransId="{B9A55F20-FA5F-466F-AAAC-E9A176349133}"/>
    <dgm:cxn modelId="{2A10B764-5A29-47D1-A249-BFD2D5345B64}" type="presOf" srcId="{792D979F-2E9B-4726-8BEC-4FE02B0D8C0D}" destId="{405DEAE2-FB85-4388-B19D-125CD6EABDE4}" srcOrd="0" destOrd="0" presId="urn:microsoft.com/office/officeart/2005/8/layout/hProcess9"/>
    <dgm:cxn modelId="{B103A54D-AFEF-46D3-8440-6411CCE3026A}" type="presOf" srcId="{2140E824-0821-4FC9-AA42-047D5DAD8EA0}" destId="{C58A6018-2E40-42F1-9339-70D8B3F1E157}" srcOrd="0" destOrd="0" presId="urn:microsoft.com/office/officeart/2005/8/layout/hProcess9"/>
    <dgm:cxn modelId="{1D7BBD6D-02EB-4F73-8F40-4CEDDE71E3DA}" srcId="{23B1E66B-135C-45EF-A048-F10C9A5931ED}" destId="{2140E824-0821-4FC9-AA42-047D5DAD8EA0}" srcOrd="2" destOrd="0" parTransId="{8FCB697F-CC4A-4A5C-8C36-2E30E640A938}" sibTransId="{D0566135-C700-476A-BE37-1CF8C91E8FDD}"/>
    <dgm:cxn modelId="{8EE9C787-740E-4F44-A594-2ED1285BA088}" type="presOf" srcId="{23B1E66B-135C-45EF-A048-F10C9A5931ED}" destId="{3E96A070-189F-4FB1-813E-9879A11F1DA0}" srcOrd="0" destOrd="0" presId="urn:microsoft.com/office/officeart/2005/8/layout/hProcess9"/>
    <dgm:cxn modelId="{F010AD96-DF7F-48EB-A1C8-6EEB82CE2C19}" type="presOf" srcId="{B914E613-76B3-4C41-BE79-E3F1BE3C6F07}" destId="{AFBA79C6-C18B-48A6-B638-3FB817856DF7}" srcOrd="0" destOrd="0" presId="urn:microsoft.com/office/officeart/2005/8/layout/hProcess9"/>
    <dgm:cxn modelId="{EAE503B7-F1ED-4A90-A380-003C1699601F}" type="presOf" srcId="{832285B5-C6F3-42F0-A770-A25A14895425}" destId="{F937AA1B-D100-4D67-B8F6-170520A59720}" srcOrd="0" destOrd="0" presId="urn:microsoft.com/office/officeart/2005/8/layout/hProcess9"/>
    <dgm:cxn modelId="{7D914EEE-EC50-477A-9E6A-AA22289F984E}" srcId="{23B1E66B-135C-45EF-A048-F10C9A5931ED}" destId="{792D979F-2E9B-4726-8BEC-4FE02B0D8C0D}" srcOrd="0" destOrd="0" parTransId="{E049ED44-13D3-4AA4-9837-BE3377F25775}" sibTransId="{6637A29F-4930-4FCB-A200-8E13E4E18701}"/>
    <dgm:cxn modelId="{D356F5F3-BDA1-493C-9CFF-7C8D7CACA28D}" type="presParOf" srcId="{3E96A070-189F-4FB1-813E-9879A11F1DA0}" destId="{BEA3FB1C-3881-483D-AA28-2BB8F2ABB70E}" srcOrd="0" destOrd="0" presId="urn:microsoft.com/office/officeart/2005/8/layout/hProcess9"/>
    <dgm:cxn modelId="{55322340-E8FF-4F59-9DC1-6CD1DAA6D44D}" type="presParOf" srcId="{3E96A070-189F-4FB1-813E-9879A11F1DA0}" destId="{06CA4096-9450-4AFD-B1EF-476044AAE387}" srcOrd="1" destOrd="0" presId="urn:microsoft.com/office/officeart/2005/8/layout/hProcess9"/>
    <dgm:cxn modelId="{30D75445-79C2-404B-9685-1ACA5C2FDF29}" type="presParOf" srcId="{06CA4096-9450-4AFD-B1EF-476044AAE387}" destId="{405DEAE2-FB85-4388-B19D-125CD6EABDE4}" srcOrd="0" destOrd="0" presId="urn:microsoft.com/office/officeart/2005/8/layout/hProcess9"/>
    <dgm:cxn modelId="{34CA151F-94FA-43D6-8B54-F4FE6B0B26ED}" type="presParOf" srcId="{06CA4096-9450-4AFD-B1EF-476044AAE387}" destId="{C59EF448-7FE8-42D4-A90F-F566726E44DB}" srcOrd="1" destOrd="0" presId="urn:microsoft.com/office/officeart/2005/8/layout/hProcess9"/>
    <dgm:cxn modelId="{0A806D60-89E3-4EA3-B37E-71895DC1C1A1}" type="presParOf" srcId="{06CA4096-9450-4AFD-B1EF-476044AAE387}" destId="{AFBA79C6-C18B-48A6-B638-3FB817856DF7}" srcOrd="2" destOrd="0" presId="urn:microsoft.com/office/officeart/2005/8/layout/hProcess9"/>
    <dgm:cxn modelId="{B4731C1C-9DDD-4943-BED8-16E503F77FDE}" type="presParOf" srcId="{06CA4096-9450-4AFD-B1EF-476044AAE387}" destId="{4838E88B-CD82-40C2-AF26-69FCC69A414D}" srcOrd="3" destOrd="0" presId="urn:microsoft.com/office/officeart/2005/8/layout/hProcess9"/>
    <dgm:cxn modelId="{0CC1FDEB-4A98-4921-A950-FC23E558D3A5}" type="presParOf" srcId="{06CA4096-9450-4AFD-B1EF-476044AAE387}" destId="{C58A6018-2E40-42F1-9339-70D8B3F1E157}" srcOrd="4" destOrd="0" presId="urn:microsoft.com/office/officeart/2005/8/layout/hProcess9"/>
    <dgm:cxn modelId="{7C4555F7-FB3D-4AC8-B43F-D91D798A940A}" type="presParOf" srcId="{06CA4096-9450-4AFD-B1EF-476044AAE387}" destId="{B3BE9B41-EB92-4214-A45F-66F57F3F9182}" srcOrd="5" destOrd="0" presId="urn:microsoft.com/office/officeart/2005/8/layout/hProcess9"/>
    <dgm:cxn modelId="{00D27A15-CC68-41D6-A362-CA2C9E1C30B1}" type="presParOf" srcId="{06CA4096-9450-4AFD-B1EF-476044AAE387}" destId="{F937AA1B-D100-4D67-B8F6-170520A59720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B54186-7233-4C6F-9BB0-07E424F144CD}">
      <dsp:nvSpPr>
        <dsp:cNvPr id="0" name=""/>
        <dsp:cNvSpPr/>
      </dsp:nvSpPr>
      <dsp:spPr>
        <a:xfrm>
          <a:off x="41" y="105127"/>
          <a:ext cx="3997911" cy="7200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01600" rIns="177800" bIns="10160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Considerations</a:t>
          </a:r>
          <a:endParaRPr lang="en-US" sz="2500" kern="1200"/>
        </a:p>
      </dsp:txBody>
      <dsp:txXfrm>
        <a:off x="41" y="105127"/>
        <a:ext cx="3997911" cy="720000"/>
      </dsp:txXfrm>
    </dsp:sp>
    <dsp:sp modelId="{E5888454-496F-47AC-9358-DF4E227E8558}">
      <dsp:nvSpPr>
        <dsp:cNvPr id="0" name=""/>
        <dsp:cNvSpPr/>
      </dsp:nvSpPr>
      <dsp:spPr>
        <a:xfrm>
          <a:off x="41" y="825127"/>
          <a:ext cx="3997911" cy="233325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/>
            <a:t>Money</a:t>
          </a:r>
          <a:endParaRPr lang="en-US" sz="2500" kern="120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/>
            <a:t>Future plans</a:t>
          </a:r>
          <a:endParaRPr lang="en-US" sz="2500" kern="120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/>
            <a:t>Lifestyle</a:t>
          </a:r>
          <a:endParaRPr lang="en-US" sz="2500" kern="120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/>
            <a:t>Learning</a:t>
          </a:r>
          <a:endParaRPr lang="en-US" sz="2500" kern="120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/>
            <a:t>The University experience</a:t>
          </a:r>
          <a:endParaRPr lang="en-US" sz="2500" kern="1200"/>
        </a:p>
      </dsp:txBody>
      <dsp:txXfrm>
        <a:off x="41" y="825127"/>
        <a:ext cx="3997911" cy="2333250"/>
      </dsp:txXfrm>
    </dsp:sp>
    <dsp:sp modelId="{B436D85F-302F-4891-B317-E82CE937CF8F}">
      <dsp:nvSpPr>
        <dsp:cNvPr id="0" name=""/>
        <dsp:cNvSpPr/>
      </dsp:nvSpPr>
      <dsp:spPr>
        <a:xfrm>
          <a:off x="4557661" y="105127"/>
          <a:ext cx="3997911" cy="720000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01600" rIns="177800" bIns="10160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Other alternatives</a:t>
          </a:r>
          <a:endParaRPr lang="en-US" sz="2500" kern="1200"/>
        </a:p>
      </dsp:txBody>
      <dsp:txXfrm>
        <a:off x="4557661" y="105127"/>
        <a:ext cx="3997911" cy="720000"/>
      </dsp:txXfrm>
    </dsp:sp>
    <dsp:sp modelId="{F5EC5330-662D-4997-9BEF-34ED584CBA26}">
      <dsp:nvSpPr>
        <dsp:cNvPr id="0" name=""/>
        <dsp:cNvSpPr/>
      </dsp:nvSpPr>
      <dsp:spPr>
        <a:xfrm>
          <a:off x="4557661" y="825127"/>
          <a:ext cx="3997911" cy="2333250"/>
        </a:xfrm>
        <a:prstGeom prst="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77800" bIns="20002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/>
            <a:t>Apprenticeships</a:t>
          </a:r>
          <a:endParaRPr lang="en-US" sz="2500" kern="120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/>
            <a:t>Gap years</a:t>
          </a:r>
          <a:endParaRPr lang="en-US" sz="2500" kern="120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/>
            <a:t>Employment</a:t>
          </a:r>
          <a:endParaRPr lang="en-US" sz="2500" kern="1200"/>
        </a:p>
      </dsp:txBody>
      <dsp:txXfrm>
        <a:off x="4557661" y="825127"/>
        <a:ext cx="3997911" cy="23332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BC2813-38DF-4CC9-81F4-A377120CB8AD}">
      <dsp:nvSpPr>
        <dsp:cNvPr id="0" name=""/>
        <dsp:cNvSpPr/>
      </dsp:nvSpPr>
      <dsp:spPr>
        <a:xfrm>
          <a:off x="617219" y="0"/>
          <a:ext cx="6995160" cy="45259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A5DBA6-F9D9-4490-B401-8813B72D0A70}">
      <dsp:nvSpPr>
        <dsp:cNvPr id="0" name=""/>
        <dsp:cNvSpPr/>
      </dsp:nvSpPr>
      <dsp:spPr>
        <a:xfrm>
          <a:off x="1733" y="1357788"/>
          <a:ext cx="1308486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Start thinking </a:t>
          </a:r>
        </a:p>
      </dsp:txBody>
      <dsp:txXfrm>
        <a:off x="65608" y="1421663"/>
        <a:ext cx="1180736" cy="1682635"/>
      </dsp:txXfrm>
    </dsp:sp>
    <dsp:sp modelId="{674B9DCE-7399-493B-8578-1B1FF4CDCA04}">
      <dsp:nvSpPr>
        <dsp:cNvPr id="0" name=""/>
        <dsp:cNvSpPr/>
      </dsp:nvSpPr>
      <dsp:spPr>
        <a:xfrm>
          <a:off x="1385262" y="1357788"/>
          <a:ext cx="1308486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Next Steps days</a:t>
          </a:r>
        </a:p>
      </dsp:txBody>
      <dsp:txXfrm>
        <a:off x="1449137" y="1421663"/>
        <a:ext cx="1180736" cy="1682635"/>
      </dsp:txXfrm>
    </dsp:sp>
    <dsp:sp modelId="{84314F6F-CFCD-4E1B-9F46-F9F2D70BEA05}">
      <dsp:nvSpPr>
        <dsp:cNvPr id="0" name=""/>
        <dsp:cNvSpPr/>
      </dsp:nvSpPr>
      <dsp:spPr>
        <a:xfrm>
          <a:off x="2768791" y="1357788"/>
          <a:ext cx="1308486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Make decisions</a:t>
          </a:r>
        </a:p>
      </dsp:txBody>
      <dsp:txXfrm>
        <a:off x="2832666" y="1421663"/>
        <a:ext cx="1180736" cy="1682635"/>
      </dsp:txXfrm>
    </dsp:sp>
    <dsp:sp modelId="{38373FBD-9B21-4E0E-80E6-9855E5E0B4DC}">
      <dsp:nvSpPr>
        <dsp:cNvPr id="0" name=""/>
        <dsp:cNvSpPr/>
      </dsp:nvSpPr>
      <dsp:spPr>
        <a:xfrm>
          <a:off x="4152321" y="1357788"/>
          <a:ext cx="1308486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Personal statement</a:t>
          </a:r>
        </a:p>
      </dsp:txBody>
      <dsp:txXfrm>
        <a:off x="4216196" y="1421663"/>
        <a:ext cx="1180736" cy="1682635"/>
      </dsp:txXfrm>
    </dsp:sp>
    <dsp:sp modelId="{6EB326B7-0C9B-48CE-956B-E95E4848BC0A}">
      <dsp:nvSpPr>
        <dsp:cNvPr id="0" name=""/>
        <dsp:cNvSpPr/>
      </dsp:nvSpPr>
      <dsp:spPr>
        <a:xfrm>
          <a:off x="5535850" y="1357788"/>
          <a:ext cx="1308486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Submit application</a:t>
          </a:r>
        </a:p>
      </dsp:txBody>
      <dsp:txXfrm>
        <a:off x="5599725" y="1421663"/>
        <a:ext cx="1180736" cy="1682635"/>
      </dsp:txXfrm>
    </dsp:sp>
    <dsp:sp modelId="{1F6F208D-966C-481A-BCF3-AF3732117D1A}">
      <dsp:nvSpPr>
        <dsp:cNvPr id="0" name=""/>
        <dsp:cNvSpPr/>
      </dsp:nvSpPr>
      <dsp:spPr>
        <a:xfrm>
          <a:off x="6919380" y="1357788"/>
          <a:ext cx="1308486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Send application</a:t>
          </a:r>
        </a:p>
      </dsp:txBody>
      <dsp:txXfrm>
        <a:off x="6983255" y="1421663"/>
        <a:ext cx="1180736" cy="16826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A3FB1C-3881-483D-AA28-2BB8F2ABB70E}">
      <dsp:nvSpPr>
        <dsp:cNvPr id="0" name=""/>
        <dsp:cNvSpPr/>
      </dsp:nvSpPr>
      <dsp:spPr>
        <a:xfrm>
          <a:off x="617219" y="0"/>
          <a:ext cx="6995160" cy="45259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5DEAE2-FB85-4388-B19D-125CD6EABDE4}">
      <dsp:nvSpPr>
        <dsp:cNvPr id="0" name=""/>
        <dsp:cNvSpPr/>
      </dsp:nvSpPr>
      <dsp:spPr>
        <a:xfrm>
          <a:off x="2812" y="1357788"/>
          <a:ext cx="1827549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Interviews and admissions tests</a:t>
          </a:r>
        </a:p>
      </dsp:txBody>
      <dsp:txXfrm>
        <a:off x="91188" y="1446164"/>
        <a:ext cx="1650797" cy="1633633"/>
      </dsp:txXfrm>
    </dsp:sp>
    <dsp:sp modelId="{AFBA79C6-C18B-48A6-B638-3FB817856DF7}">
      <dsp:nvSpPr>
        <dsp:cNvPr id="0" name=""/>
        <dsp:cNvSpPr/>
      </dsp:nvSpPr>
      <dsp:spPr>
        <a:xfrm>
          <a:off x="2134954" y="1357788"/>
          <a:ext cx="1827549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Receive offers</a:t>
          </a:r>
        </a:p>
      </dsp:txBody>
      <dsp:txXfrm>
        <a:off x="2223330" y="1446164"/>
        <a:ext cx="1650797" cy="1633633"/>
      </dsp:txXfrm>
    </dsp:sp>
    <dsp:sp modelId="{C58A6018-2E40-42F1-9339-70D8B3F1E157}">
      <dsp:nvSpPr>
        <dsp:cNvPr id="0" name=""/>
        <dsp:cNvSpPr/>
      </dsp:nvSpPr>
      <dsp:spPr>
        <a:xfrm>
          <a:off x="4267095" y="1357788"/>
          <a:ext cx="1827549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Decide on Firm and Insurance options</a:t>
          </a:r>
        </a:p>
      </dsp:txBody>
      <dsp:txXfrm>
        <a:off x="4355471" y="1446164"/>
        <a:ext cx="1650797" cy="1633633"/>
      </dsp:txXfrm>
    </dsp:sp>
    <dsp:sp modelId="{F937AA1B-D100-4D67-B8F6-170520A59720}">
      <dsp:nvSpPr>
        <dsp:cNvPr id="0" name=""/>
        <dsp:cNvSpPr/>
      </dsp:nvSpPr>
      <dsp:spPr>
        <a:xfrm>
          <a:off x="6399237" y="1357788"/>
          <a:ext cx="1827549" cy="1810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Receive A-Level results and confirm University place</a:t>
          </a:r>
        </a:p>
      </dsp:txBody>
      <dsp:txXfrm>
        <a:off x="6487613" y="1446164"/>
        <a:ext cx="1650797" cy="16336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5BE467-38BF-4BCD-AB9A-2EA798D369D5}" type="datetimeFigureOut">
              <a:rPr lang="en-GB" smtClean="0"/>
              <a:pPr/>
              <a:t>09/07/2026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A483CF-6B38-449E-92FC-F66B44A2220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9206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B73AE1-A1F9-463E-8511-A244381740B1}" type="datetimeFigureOut">
              <a:rPr lang="en-GB" smtClean="0"/>
              <a:pPr/>
              <a:t>09/07/2026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DC9DAF-EF42-421B-B4ED-92327895690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89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DC9DAF-EF42-421B-B4ED-923278956905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8465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DC9DAF-EF42-421B-B4ED-923278956905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3989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80% offers from Russell Group universities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DC9DAF-EF42-421B-B4ED-923278956905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7874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DC9DAF-EF42-421B-B4ED-923278956905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239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59200B9-028F-4668-B87D-7D61748BCFD1}" type="slidenum">
              <a:rPr lang="en-GB" altLang="en-US"/>
              <a:pPr/>
              <a:t>33</a:t>
            </a:fld>
            <a:endParaRPr lang="en-GB" altLang="en-US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8688" y="744538"/>
            <a:ext cx="2459037" cy="1843087"/>
          </a:xfrm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5013" y="2803526"/>
            <a:ext cx="5327650" cy="6380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377079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059200B9-028F-4668-B87D-7D61748BCFD1}" type="slidenum">
              <a:rPr lang="en-GB" altLang="en-US"/>
              <a:pPr/>
              <a:t>37</a:t>
            </a:fld>
            <a:endParaRPr lang="en-GB" altLang="en-US"/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8688" y="744538"/>
            <a:ext cx="2459037" cy="1843087"/>
          </a:xfrm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5013" y="2803526"/>
            <a:ext cx="5327650" cy="6380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37707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C6A34-AD53-4663-B9A1-29007CF7B6F2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219F-3D70-4695-9980-76A2A9F3E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B93F-B7D9-42C1-9307-08C7308462E3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219F-3D70-4695-9980-76A2A9F3E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42578-6B3C-4A82-A1E2-A7B5AC274466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219F-3D70-4695-9980-76A2A9F3E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728EC-CB34-4CB7-A965-5CA1033B5A98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219F-3D70-4695-9980-76A2A9F3E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2DE44-52D6-4F47-8752-29F1345D5DDE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219F-3D70-4695-9980-76A2A9F3E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18A7E-AAE6-449D-A26E-277DC3610463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219F-3D70-4695-9980-76A2A9F3E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7A85B-2BB3-463B-816C-8514DA50C075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219F-3D70-4695-9980-76A2A9F3E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104C8-E27C-4EB0-8294-21DC9C48575D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219F-3D70-4695-9980-76A2A9F3E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FD2E-8706-44CD-9B3B-DA3A7D885F97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219F-3D70-4695-9980-76A2A9F3E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F78F5-3D61-4885-BD5E-BF4D48D597D6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219F-3D70-4695-9980-76A2A9F3E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ABA3D-28AF-48DA-B5D9-EEA7613269BB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219F-3D70-4695-9980-76A2A9F3E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8B9C2-1F3E-4BC1-A67E-8D9A5483C54D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F219F-3D70-4695-9980-76A2A9F3E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0D71F-9E00-CB47-A8DB-260BE3AFCB8F}" type="datetimeFigureOut">
              <a:rPr lang="en-US" smtClean="0"/>
              <a:pPr/>
              <a:t>7/9/2026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8479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511C8-0B5D-4B50-898B-74F0E0A28240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F6AF-B38E-4EFC-A5A3-9D620A770AA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9ED21-CB01-49B7-BCB2-73CB344D8EAD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F6AF-B38E-4EFC-A5A3-9D620A770AA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539CC-A773-488C-8BC3-EC1D002B655F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F6AF-B38E-4EFC-A5A3-9D620A770AA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D95BB-9486-4BD6-8D42-9637DE0F8E3E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F6AF-B38E-4EFC-A5A3-9D620A770AA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82691-DF12-4B09-A9C4-31C28F0F25B6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F6AF-B38E-4EFC-A5A3-9D620A770AA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B5B86-53EC-4BE8-9D47-97D8D37A1754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F6AF-B38E-4EFC-A5A3-9D620A770AA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B29B7-4AA4-4F99-89DC-C6879A89142C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F6AF-B38E-4EFC-A5A3-9D620A770AA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96DE7-7C61-4FBF-9BD2-19C3F6201CBC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F6AF-B38E-4EFC-A5A3-9D620A770AA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624C5-36BD-4382-BCE9-E0088A7D09A4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F6AF-B38E-4EFC-A5A3-9D620A770AA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3DCB-9F8A-4619-AE7B-2B10A7463709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F6AF-B38E-4EFC-A5A3-9D620A770AA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A5220-8398-4B36-BCA1-70763CA7DA82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F6AF-B38E-4EFC-A5A3-9D620A770AA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57673-3320-4E72-8ADF-E465C78BAB26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DBF6AF-B38E-4EFC-A5A3-9D620A770AA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5DBBE1-9AA4-43E1-BDEF-33D36D88E566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CF219F-3D70-4695-9980-76A2A9F3EFD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25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D69B3-4327-49F2-9071-DEBAE6897888}" type="datetime1">
              <a:rPr lang="en-GB" smtClean="0"/>
              <a:pPr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BF6AF-B38E-4EFC-A5A3-9D620A770AA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.png"/><Relationship Id="rId5" Type="http://schemas.openxmlformats.org/officeDocument/2006/relationships/hyperlink" Target="mailto:dwhitehorn@reading-school.co.uk" TargetMode="Externa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kcisa.org.uk/information--advice/fees-and-money/home-or-overseas-fees-the-basic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cas.com/advisers/help-and-training/guides-resources-and-training/pre-application-support/personal-statements-2026-entry-onwards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discoveruni.gov.uk/" TargetMode="External"/><Relationship Id="rId2" Type="http://schemas.openxmlformats.org/officeDocument/2006/relationships/hyperlink" Target="http://www.ucas.com/parents" TargetMode="Externa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www.thecompleteuniversityguide.co.uk/" TargetMode="External"/><Relationship Id="rId4" Type="http://schemas.openxmlformats.org/officeDocument/2006/relationships/hyperlink" Target="https://ww.unifrog.org/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pendays.com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mailto:dwhitehorn@reading-school.co.uk" TargetMode="External"/><Relationship Id="rId2" Type="http://schemas.openxmlformats.org/officeDocument/2006/relationships/hyperlink" Target="https://forms.office.com/Pages/ResponsePage.aspx?id=QKRT3Wr9XkC75lKx5h6C29RQ06GFNbVBtycxL2bJZ0BUREhOR0MxRDlFUFdZQU9OMlVSNVk2SkMxNS4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3028436"/>
            <a:ext cx="8208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/>
              <a:t>A Guide for parents of Year 12 students at Reading School</a:t>
            </a:r>
            <a:endParaRPr lang="en-GB" sz="20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628EB2-6206-4968-A88B-8BC706745DE7}"/>
              </a:ext>
            </a:extLst>
          </p:cNvPr>
          <p:cNvSpPr txBox="1"/>
          <p:nvPr/>
        </p:nvSpPr>
        <p:spPr>
          <a:xfrm>
            <a:off x="539552" y="4869160"/>
            <a:ext cx="4830678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/>
              <a:t>David Whitehorn – Head of Sixth Form</a:t>
            </a:r>
            <a:endParaRPr lang="en-GB" sz="2400">
              <a:ea typeface="Calibri"/>
              <a:cs typeface="Calibri"/>
            </a:endParaRPr>
          </a:p>
          <a:p>
            <a:r>
              <a:rPr lang="en-GB" sz="2400" dirty="0">
                <a:hlinkClick r:id="rId5"/>
              </a:rPr>
              <a:t>dwhitehorn@reading-school.co.uk</a:t>
            </a:r>
            <a:r>
              <a:rPr lang="en-GB" sz="2400" dirty="0"/>
              <a:t> </a:t>
            </a:r>
            <a:endParaRPr lang="en-GB" sz="2400" dirty="0">
              <a:ea typeface="Calibri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39CF99-EBA1-496D-9B74-139FFFEEA736}"/>
              </a:ext>
            </a:extLst>
          </p:cNvPr>
          <p:cNvSpPr txBox="1"/>
          <p:nvPr/>
        </p:nvSpPr>
        <p:spPr>
          <a:xfrm>
            <a:off x="467544" y="692696"/>
            <a:ext cx="8208912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7200"/>
              <a:t>Next Steps 2026-2027</a:t>
            </a:r>
            <a:endParaRPr lang="en-GB" sz="720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1F1EFEC-F61C-4A44-B1FD-3FE17F47EE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  <p:pic>
        <p:nvPicPr>
          <p:cNvPr id="11" name="Picture 10" descr="A white square with blue text and rainbows&#10;&#10;AI-generated content may be incorrect.">
            <a:extLst>
              <a:ext uri="{FF2B5EF4-FFF2-40B4-BE49-F238E27FC236}">
                <a16:creationId xmlns:a16="http://schemas.microsoft.com/office/drawing/2014/main" id="{6CA09307-F372-5B52-A2A5-4EEC60FB399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250121"/>
            <a:ext cx="2438405" cy="2438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86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48144"/>
    </mc:Choice>
    <mc:Fallback xmlns="">
      <p:transition advTm="48144"/>
    </mc:Fallback>
  </mc:AlternateContent>
  <p:timing>
    <p:tnLst>
      <p:par>
        <p:cTn id="1" dur="indefinite" restart="never" nodeType="tmRoot">
          <p:childTnLst>
            <p:audio isNarration="1"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F27B35-A2CF-48FD-BCC0-85462EC4A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534" y="1097757"/>
            <a:ext cx="8555615" cy="994172"/>
          </a:xfrm>
        </p:spPr>
        <p:txBody>
          <a:bodyPr>
            <a:normAutofit/>
          </a:bodyPr>
          <a:lstStyle/>
          <a:p>
            <a:r>
              <a:rPr lang="en-GB" sz="4050"/>
              <a:t>University or something else?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FBD2FEEE-A60D-4B7E-8724-B2F271F5A19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93535" y="2226469"/>
          <a:ext cx="8555615" cy="3263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9665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618"/>
    </mc:Choice>
    <mc:Fallback xmlns="">
      <p:transition spd="slow" advTm="14461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C7FC9-64F0-E136-4404-C7B604805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Apprenticeships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F47A09-3D8C-80EB-7F50-EB57E0B51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Law, Engineering, Accountancy, Media, Construction, Banking, Military</a:t>
            </a:r>
          </a:p>
          <a:p>
            <a:r>
              <a:rPr lang="en-GB"/>
              <a:t>Earn while you learn</a:t>
            </a:r>
          </a:p>
          <a:p>
            <a:r>
              <a:rPr lang="en-GB"/>
              <a:t>1 day of learning, 4 days of working</a:t>
            </a:r>
          </a:p>
          <a:p>
            <a:r>
              <a:rPr lang="en-GB">
                <a:ea typeface="Calibri"/>
                <a:cs typeface="Calibri"/>
              </a:rPr>
              <a:t>Different levels – likely looking at degree apprenticeships</a:t>
            </a:r>
            <a:endParaRPr lang="en-GB" dirty="0">
              <a:ea typeface="Calibri"/>
              <a:cs typeface="Calibri"/>
            </a:endParaRPr>
          </a:p>
          <a:p>
            <a:endParaRPr lang="en-GB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36341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404"/>
    </mc:Choice>
    <mc:Fallback xmlns="">
      <p:transition spd="slow" advTm="7940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A2C3C-B8FB-4960-BE6C-748A80AB9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Apprenticeship applications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89CB8B-B4CD-4D43-B8F2-B48FC4913D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Application timelines will vary</a:t>
            </a:r>
          </a:p>
          <a:p>
            <a:r>
              <a:rPr lang="en-US"/>
              <a:t>Students need to do their own research</a:t>
            </a:r>
          </a:p>
          <a:p>
            <a:r>
              <a:rPr lang="en-US"/>
              <a:t>Often involve interviews/ admissions tests/ application days</a:t>
            </a:r>
          </a:p>
          <a:p>
            <a:r>
              <a:rPr lang="en-US"/>
              <a:t>Can be very competitive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97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287"/>
    </mc:Choice>
    <mc:Fallback xmlns="">
      <p:transition spd="slow" advTm="13328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D206648-1993-A816-8FDA-808D05C6AB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7194" y="32657"/>
            <a:ext cx="6802698" cy="6826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170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A12774-C1AC-37A8-B47A-2A1EC8732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Student Finance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4C16F-7617-13BB-F19E-EE11DFD9DB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/>
              <a:t>Eligibility - </a:t>
            </a:r>
            <a:r>
              <a:rPr lang="en-US" dirty="0">
                <a:hlinkClick r:id="rId3"/>
              </a:rPr>
              <a:t>UKCISA - international student advice and guidance - Home or Overseas fees: the basics</a:t>
            </a:r>
            <a:r>
              <a:rPr lang="en-US" dirty="0"/>
              <a:t> </a:t>
            </a:r>
          </a:p>
          <a:p>
            <a:r>
              <a:rPr lang="en-US" dirty="0"/>
              <a:t>Tuition fee loan – fully covers tuition</a:t>
            </a:r>
          </a:p>
          <a:p>
            <a:r>
              <a:rPr lang="en-US" dirty="0"/>
              <a:t>Maintenance loan - £5000-13000, means tested</a:t>
            </a:r>
          </a:p>
          <a:p>
            <a:r>
              <a:rPr lang="en-US">
                <a:ea typeface="Calibri"/>
                <a:cs typeface="Calibri"/>
              </a:rPr>
              <a:t>Student loan unlikely to cover everything – need to be realistic about how you make it work</a:t>
            </a:r>
            <a:endParaRPr lang="en-US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3317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121"/>
    </mc:Choice>
    <mc:Fallback xmlns="">
      <p:transition spd="slow" advTm="12212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785D9-5FEB-317B-75ED-0029D63A6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Repayments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55892F-5BFD-740E-E88A-FEDE90E08C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Not repaid until person is earning significant money</a:t>
            </a:r>
          </a:p>
          <a:p>
            <a:r>
              <a:rPr lang="en-US" dirty="0"/>
              <a:t>9% of income earned above £25000</a:t>
            </a:r>
          </a:p>
          <a:p>
            <a:r>
              <a:rPr lang="en-US" dirty="0"/>
              <a:t>e.g. earning £30000 – pay back 9% of £5000 (£450 a year)</a:t>
            </a:r>
          </a:p>
          <a:p>
            <a:r>
              <a:rPr lang="en-US" dirty="0"/>
              <a:t>Unhelpful to think about as a loan, more accurate to think about as a graduate tax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6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076"/>
    </mc:Choice>
    <mc:Fallback xmlns="">
      <p:transition spd="slow" advTm="19507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8240FA-0F94-47D5-90AC-0725A5F6D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is UCAS?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BD708-5210-4287-BABA-EBE027350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University and Colleges Admissions Service</a:t>
            </a:r>
          </a:p>
          <a:p>
            <a:r>
              <a:rPr lang="en-GB"/>
              <a:t>Co-ordinates all UK applications </a:t>
            </a:r>
          </a:p>
          <a:p>
            <a:r>
              <a:rPr lang="en-GB"/>
              <a:t>Students apply to 5 different Universities</a:t>
            </a:r>
          </a:p>
          <a:p>
            <a:r>
              <a:rPr lang="en-GB"/>
              <a:t>Choose one firm and one insurance offer</a:t>
            </a:r>
          </a:p>
          <a:p>
            <a:endParaRPr lang="en-GB"/>
          </a:p>
        </p:txBody>
      </p:sp>
      <p:pic>
        <p:nvPicPr>
          <p:cNvPr id="4" name="Picture 3" descr="UCAS Logo - PNG Logo Vector Brand Downloads (SVG, EPS)">
            <a:extLst>
              <a:ext uri="{FF2B5EF4-FFF2-40B4-BE49-F238E27FC236}">
                <a16:creationId xmlns:a16="http://schemas.microsoft.com/office/drawing/2014/main" id="{BABEA247-ED1E-DE73-BE2D-B7F885DE4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088" y="3694176"/>
            <a:ext cx="27432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48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55"/>
    </mc:Choice>
    <mc:Fallback xmlns="">
      <p:transition spd="slow" advTm="3605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72494-1777-4236-9728-2283EB39B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UK wide trends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DFA302-E1D2-49D9-B89B-54BA01BAF8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2024 – 36.4% of UK 18 year olds applied for University </a:t>
            </a:r>
          </a:p>
          <a:p>
            <a:r>
              <a:rPr lang="en-GB"/>
              <a:t>Lower numbers of EU applications, volatile international applications</a:t>
            </a:r>
          </a:p>
          <a:p>
            <a:r>
              <a:rPr lang="en-GB"/>
              <a:t>High tariff universities significantly harder to get into</a:t>
            </a:r>
          </a:p>
        </p:txBody>
      </p:sp>
    </p:spTree>
    <p:extLst>
      <p:ext uri="{BB962C8B-B14F-4D97-AF65-F5344CB8AC3E}">
        <p14:creationId xmlns:p14="http://schemas.microsoft.com/office/powerpoint/2010/main" val="123267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442"/>
    </mc:Choice>
    <mc:Fallback xmlns="">
      <p:transition spd="slow" advTm="10644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E1FDB7-1086-488B-92B4-CCC25DC49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Reading School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99F7FC-F4E0-4A0D-A042-9CC52788E2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2025 – 99% of students got at least one offer, 86% got at least 3 offers, 27% 5 offers</a:t>
            </a:r>
            <a:endParaRPr lang="en-GB">
              <a:cs typeface="Calibri"/>
            </a:endParaRPr>
          </a:p>
          <a:p>
            <a:r>
              <a:rPr lang="en-GB"/>
              <a:t>Approximately 50% of students are early entrants</a:t>
            </a:r>
            <a:endParaRPr lang="en-GB">
              <a:cs typeface="Calibri"/>
            </a:endParaRPr>
          </a:p>
          <a:p>
            <a:r>
              <a:rPr lang="en-GB"/>
              <a:t>12-20 Year 14 applicants</a:t>
            </a:r>
          </a:p>
          <a:p>
            <a:r>
              <a:rPr lang="en-GB">
                <a:ea typeface="Calibri"/>
                <a:cs typeface="Calibri"/>
              </a:rPr>
              <a:t>Offer Rate – 74%</a:t>
            </a:r>
            <a:endParaRPr lang="en-GB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281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516"/>
    </mc:Choice>
    <mc:Fallback xmlns="">
      <p:transition spd="slow" advTm="10651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EA5CFD8-54C3-799F-AE61-2FBA6A2E79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443"/>
            <a:ext cx="9144000" cy="6693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12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562"/>
    </mc:Choice>
    <mc:Fallback xmlns="">
      <p:transition spd="slow" advTm="4956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CA06A045-F756-43D5-869B-0CC19740166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474866"/>
              </p:ext>
            </p:extLst>
          </p:nvPr>
        </p:nvGraphicFramePr>
        <p:xfrm>
          <a:off x="107504" y="116632"/>
          <a:ext cx="8820596" cy="6741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8820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65"/>
    </mc:Choice>
    <mc:Fallback xmlns="">
      <p:transition spd="slow" advTm="3206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B0E5A947-261F-4284-A03F-B136927994C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0302052"/>
              </p:ext>
            </p:extLst>
          </p:nvPr>
        </p:nvGraphicFramePr>
        <p:xfrm>
          <a:off x="971600" y="764704"/>
          <a:ext cx="7272808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6705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719"/>
    </mc:Choice>
    <mc:Fallback xmlns="">
      <p:transition spd="slow" advTm="90719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8495FCE-35B1-D05C-A3A9-FEA2A4D396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5555" y="338477"/>
            <a:ext cx="6904717" cy="617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4823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366269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11560" y="234888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Now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79712" y="2348880"/>
            <a:ext cx="1152128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July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67286" y="2348880"/>
            <a:ext cx="280831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/>
              <a:t>Summer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96136" y="2348880"/>
            <a:ext cx="172819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September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24328" y="2348880"/>
            <a:ext cx="172819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October </a:t>
            </a:r>
          </a:p>
        </p:txBody>
      </p:sp>
    </p:spTree>
    <p:extLst>
      <p:ext uri="{BB962C8B-B14F-4D97-AF65-F5344CB8AC3E}">
        <p14:creationId xmlns:p14="http://schemas.microsoft.com/office/powerpoint/2010/main" val="193608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625"/>
    </mc:Choice>
    <mc:Fallback xmlns="">
      <p:transition spd="slow" advTm="14862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FEAC1-FABF-4D9A-9382-2AF4720F8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8298137-E44F-4448-AB53-E97C098906A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03BB9AF5-F8B1-4BC6-B982-88F37827B1A3}"/>
              </a:ext>
            </a:extLst>
          </p:cNvPr>
          <p:cNvSpPr txBox="1"/>
          <p:nvPr/>
        </p:nvSpPr>
        <p:spPr>
          <a:xfrm>
            <a:off x="487506" y="2132856"/>
            <a:ext cx="1872208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November-December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532549-5C6C-4E38-BE2E-32585BBE3D69}"/>
              </a:ext>
            </a:extLst>
          </p:cNvPr>
          <p:cNvSpPr txBox="1"/>
          <p:nvPr/>
        </p:nvSpPr>
        <p:spPr>
          <a:xfrm>
            <a:off x="2555776" y="2132855"/>
            <a:ext cx="1872208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October - May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21F4BE-5880-40F5-B4CD-465109EA0968}"/>
              </a:ext>
            </a:extLst>
          </p:cNvPr>
          <p:cNvSpPr txBox="1"/>
          <p:nvPr/>
        </p:nvSpPr>
        <p:spPr>
          <a:xfrm>
            <a:off x="4488668" y="2271354"/>
            <a:ext cx="1872208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March-June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EF64A1-2FC0-49F8-B1C0-AC5C87786F51}"/>
              </a:ext>
            </a:extLst>
          </p:cNvPr>
          <p:cNvSpPr txBox="1"/>
          <p:nvPr/>
        </p:nvSpPr>
        <p:spPr>
          <a:xfrm>
            <a:off x="6907723" y="2271354"/>
            <a:ext cx="1872208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August </a:t>
            </a:r>
          </a:p>
        </p:txBody>
      </p:sp>
    </p:spTree>
    <p:extLst>
      <p:ext uri="{BB962C8B-B14F-4D97-AF65-F5344CB8AC3E}">
        <p14:creationId xmlns:p14="http://schemas.microsoft.com/office/powerpoint/2010/main" val="414692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558"/>
    </mc:Choice>
    <mc:Fallback xmlns="">
      <p:transition spd="slow" advTm="12855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CED6E-4334-482B-AE13-5B32313FF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Offers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1B649A-48B7-4D41-8913-667B417E41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1600200"/>
            <a:ext cx="4042793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/>
              <a:t>Firm – if you meet the conditions of your offer, you will be given a place at that university</a:t>
            </a:r>
            <a:endParaRPr lang="en-US"/>
          </a:p>
          <a:p>
            <a:pPr marL="0" indent="0">
              <a:buNone/>
            </a:pPr>
            <a:r>
              <a:rPr lang="en-GB"/>
              <a:t>Insurance – If you miss your firm conditions, but meet your insurance conditions you will be given a place at your insurance</a:t>
            </a:r>
            <a:endParaRPr lang="en-US"/>
          </a:p>
          <a:p>
            <a:pPr marL="0" indent="0">
              <a:buNone/>
            </a:pPr>
            <a:r>
              <a:rPr lang="en-US"/>
              <a:t>All other offers are rejected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98DC3-F4D7-4E6A-AC14-1C03EC4CBE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77" t="32518" r="70205" b="36550"/>
          <a:stretch/>
        </p:blipFill>
        <p:spPr>
          <a:xfrm>
            <a:off x="4644008" y="1772816"/>
            <a:ext cx="4128168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10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121"/>
    </mc:Choice>
    <mc:Fallback xmlns="">
      <p:transition spd="slow" advTm="10112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84E45-B8E6-4D6D-B492-A35ECB3EC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do universities make decisions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08B2F-35DD-436F-B72B-631F9AE04C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Achieved grades (GCSEs)</a:t>
            </a:r>
          </a:p>
          <a:p>
            <a:r>
              <a:rPr lang="en-US"/>
              <a:t>Predicted grades (A levels)</a:t>
            </a:r>
          </a:p>
          <a:p>
            <a:r>
              <a:rPr lang="en-US"/>
              <a:t>Personal Statements and References</a:t>
            </a:r>
          </a:p>
          <a:p>
            <a:r>
              <a:rPr lang="en-US"/>
              <a:t>Contextual Information</a:t>
            </a:r>
          </a:p>
          <a:p>
            <a:r>
              <a:rPr lang="en-US"/>
              <a:t>Admissions tests/interviews/Portfolios etc.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11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230"/>
    </mc:Choice>
    <mc:Fallback xmlns="">
      <p:transition spd="slow" advTm="11423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Personal Statement</a:t>
            </a:r>
            <a:b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Predicted Grades</a:t>
            </a:r>
            <a:b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Reference</a:t>
            </a:r>
          </a:p>
        </p:txBody>
      </p:sp>
    </p:spTree>
    <p:extLst>
      <p:ext uri="{BB962C8B-B14F-4D97-AF65-F5344CB8AC3E}">
        <p14:creationId xmlns:p14="http://schemas.microsoft.com/office/powerpoint/2010/main" val="424743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41"/>
    </mc:Choice>
    <mc:Fallback xmlns="">
      <p:transition spd="slow" advTm="1264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A18F27-A430-D9C6-7F33-A4E83D70C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Personal Statements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04DB21-EC59-969E-97C8-C786A52127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New structure this year</a:t>
            </a:r>
          </a:p>
          <a:p>
            <a:r>
              <a:rPr lang="en-GB"/>
              <a:t>Opportunity to write about your subject</a:t>
            </a:r>
          </a:p>
          <a:p>
            <a:r>
              <a:rPr lang="en-GB"/>
              <a:t>Must be honest and your own work</a:t>
            </a:r>
          </a:p>
          <a:p>
            <a:r>
              <a:rPr lang="en-GB"/>
              <a:t>Form tutor as main editor</a:t>
            </a:r>
          </a:p>
          <a:p>
            <a:r>
              <a:rPr lang="en-GB"/>
              <a:t>Can be checked by one subject teacher</a:t>
            </a:r>
          </a:p>
          <a:p>
            <a:r>
              <a:rPr lang="en-GB"/>
              <a:t>Use </a:t>
            </a:r>
            <a:r>
              <a:rPr lang="en-GB" err="1"/>
              <a:t>unifrog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96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452"/>
    </mc:Choice>
    <mc:Fallback xmlns="">
      <p:transition spd="slow" advTm="135452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FADBE-6286-91DF-B145-8B355345B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Personal Statements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F65670-370F-AFEF-6E53-4E33EF7C8A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>
                <a:hlinkClick r:id="rId2"/>
              </a:rPr>
              <a:t>Personal statements for 2026 entry onwards | Undergraduate | UCAS</a:t>
            </a:r>
            <a:r>
              <a:rPr lang="en-US"/>
              <a:t> </a:t>
            </a:r>
          </a:p>
          <a:p>
            <a:pPr algn="l">
              <a:buFont typeface="+mj-lt"/>
              <a:buAutoNum type="arabicPeriod"/>
            </a:pPr>
            <a:r>
              <a:rPr lang="en-US" b="0" i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Why do you want to study this course or subject?</a:t>
            </a:r>
          </a:p>
          <a:p>
            <a:pPr algn="l">
              <a:buFont typeface="+mj-lt"/>
              <a:buAutoNum type="arabicPeriod"/>
            </a:pPr>
            <a:r>
              <a:rPr lang="en-US" b="0" i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How have your qualifications and studies helped you to prepare for this course or subject?</a:t>
            </a:r>
          </a:p>
          <a:p>
            <a:pPr algn="l">
              <a:buFont typeface="+mj-lt"/>
              <a:buAutoNum type="arabicPeriod"/>
            </a:pPr>
            <a:r>
              <a:rPr lang="en-US" b="0" i="0"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What else have you done to prepare outside of education, and why are these experiences useful?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92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912"/>
    </mc:Choice>
    <mc:Fallback xmlns="">
      <p:transition spd="slow" advTm="98912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Predicted Grades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Optimistic but realistic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Based on evidence</a:t>
            </a:r>
          </a:p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Important but not the only thing</a:t>
            </a: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03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5114"/>
    </mc:Choice>
    <mc:Fallback xmlns="">
      <p:transition advTm="10511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Prediction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Predicted grades will be based on work students have done throughout the year</a:t>
            </a:r>
          </a:p>
          <a:p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Primarily based on end of year assessments (May/June)</a:t>
            </a:r>
          </a:p>
          <a:p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They are not based on what a student needs to get into a particular course/university</a:t>
            </a:r>
          </a:p>
          <a:p>
            <a:r>
              <a:rPr lang="en-GB" sz="2800">
                <a:latin typeface="Arial" panose="020B0604020202020204" pitchFamily="34" charset="0"/>
                <a:cs typeface="Arial" panose="020B0604020202020204" pitchFamily="34" charset="0"/>
              </a:rPr>
              <a:t>Departmental policies on process and opportunities for improvement</a:t>
            </a:r>
          </a:p>
        </p:txBody>
      </p:sp>
    </p:spTree>
    <p:extLst>
      <p:ext uri="{BB962C8B-B14F-4D97-AF65-F5344CB8AC3E}">
        <p14:creationId xmlns:p14="http://schemas.microsoft.com/office/powerpoint/2010/main" val="413693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7401"/>
    </mc:Choice>
    <mc:Fallback xmlns="">
      <p:transition advTm="12740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/>
              <a:t>Written by form tutor</a:t>
            </a:r>
          </a:p>
          <a:p>
            <a:r>
              <a:rPr lang="en-GB"/>
              <a:t>Based on comments from individual subject teachers</a:t>
            </a:r>
          </a:p>
          <a:p>
            <a:r>
              <a:rPr lang="en-GB"/>
              <a:t>Mainly focused on degree</a:t>
            </a:r>
          </a:p>
          <a:p>
            <a:r>
              <a:rPr lang="en-GB"/>
              <a:t>Reviewed by a member of the 6</a:t>
            </a:r>
            <a:r>
              <a:rPr lang="en-GB" baseline="30000"/>
              <a:t>th</a:t>
            </a:r>
            <a:r>
              <a:rPr lang="en-GB"/>
              <a:t> Form team and finally by the Head Teacher.</a:t>
            </a:r>
          </a:p>
          <a:p>
            <a:r>
              <a:rPr lang="en-GB"/>
              <a:t>Significant changes two years ago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42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4675"/>
    </mc:Choice>
    <mc:Fallback xmlns="">
      <p:transition advTm="124675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57985"/>
            <a:ext cx="9144000" cy="567702"/>
          </a:xfrm>
        </p:spPr>
        <p:txBody>
          <a:bodyPr>
            <a:normAutofit fontScale="90000"/>
          </a:bodyPr>
          <a:lstStyle/>
          <a:p>
            <a:r>
              <a:rPr lang="en-GB" b="1"/>
              <a:t>Key information in a reference</a:t>
            </a:r>
          </a:p>
        </p:txBody>
      </p:sp>
      <p:pic>
        <p:nvPicPr>
          <p:cNvPr id="7" name="Picture 6" descr="Graphic explaining the three reference sections for 2024 applications">
            <a:extLst>
              <a:ext uri="{FF2B5EF4-FFF2-40B4-BE49-F238E27FC236}">
                <a16:creationId xmlns:a16="http://schemas.microsoft.com/office/drawing/2014/main" id="{94829146-BD15-4EF5-84C7-BC9097619E8E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00200"/>
            <a:ext cx="7344816" cy="43490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1406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466"/>
    </mc:Choice>
    <mc:Fallback xmlns="">
      <p:transition spd="slow" advTm="16046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229600" cy="1143000"/>
          </a:xfrm>
        </p:spPr>
        <p:txBody>
          <a:bodyPr>
            <a:noAutofit/>
          </a:bodyPr>
          <a:lstStyle/>
          <a:p>
            <a:r>
              <a:rPr lang="en-GB" sz="8000" b="1"/>
              <a:t>Decision Making</a:t>
            </a:r>
          </a:p>
        </p:txBody>
      </p:sp>
    </p:spTree>
    <p:extLst>
      <p:ext uri="{BB962C8B-B14F-4D97-AF65-F5344CB8AC3E}">
        <p14:creationId xmlns:p14="http://schemas.microsoft.com/office/powerpoint/2010/main" val="366458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79"/>
    </mc:Choice>
    <mc:Fallback xmlns="">
      <p:transition spd="slow" advTm="1247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Choosing your course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/>
              <a:t>What am I good at?</a:t>
            </a:r>
          </a:p>
          <a:p>
            <a:r>
              <a:rPr lang="en-GB"/>
              <a:t>What do I enjoy?</a:t>
            </a:r>
          </a:p>
          <a:p>
            <a:r>
              <a:rPr lang="en-GB"/>
              <a:t>What can I see myself doing for 3 years (plus)?</a:t>
            </a:r>
          </a:p>
          <a:p>
            <a:r>
              <a:rPr lang="en-GB"/>
              <a:t>Do I want the chance to take a year out (placement\sandwich) or a year abroad studying?</a:t>
            </a:r>
          </a:p>
          <a:p>
            <a:r>
              <a:rPr lang="en-GB"/>
              <a:t>What do I want to do at the end of it?</a:t>
            </a:r>
          </a:p>
        </p:txBody>
      </p:sp>
    </p:spTree>
    <p:extLst>
      <p:ext uri="{BB962C8B-B14F-4D97-AF65-F5344CB8AC3E}">
        <p14:creationId xmlns:p14="http://schemas.microsoft.com/office/powerpoint/2010/main" val="334924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5931"/>
    </mc:Choice>
    <mc:Fallback xmlns="">
      <p:transition advTm="18593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Choosing your University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Location</a:t>
            </a:r>
          </a:p>
          <a:p>
            <a:r>
              <a:rPr lang="en-GB" dirty="0"/>
              <a:t>Campus/ City</a:t>
            </a:r>
          </a:p>
          <a:p>
            <a:r>
              <a:rPr lang="en-GB" dirty="0"/>
              <a:t>Cost of Living</a:t>
            </a:r>
          </a:p>
          <a:p>
            <a:r>
              <a:rPr lang="en-GB" dirty="0"/>
              <a:t>Distance from Home</a:t>
            </a:r>
          </a:p>
          <a:p>
            <a:r>
              <a:rPr lang="en-GB" dirty="0"/>
              <a:t>Learning Style</a:t>
            </a:r>
          </a:p>
          <a:p>
            <a:r>
              <a:rPr lang="en-GB" dirty="0"/>
              <a:t>Support</a:t>
            </a:r>
          </a:p>
          <a:p>
            <a:r>
              <a:rPr lang="en-GB" dirty="0"/>
              <a:t>Reputation – Oxbridge/Russell Group</a:t>
            </a:r>
          </a:p>
          <a:p>
            <a:r>
              <a:rPr lang="en-GB" dirty="0"/>
              <a:t>Academic Specialisms</a:t>
            </a:r>
          </a:p>
        </p:txBody>
      </p:sp>
    </p:spTree>
    <p:extLst>
      <p:ext uri="{BB962C8B-B14F-4D97-AF65-F5344CB8AC3E}">
        <p14:creationId xmlns:p14="http://schemas.microsoft.com/office/powerpoint/2010/main" val="371360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19284"/>
    </mc:Choice>
    <mc:Fallback xmlns="">
      <p:transition advTm="219284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2"/>
          <p:cNvSpPr txBox="1">
            <a:spLocks/>
          </p:cNvSpPr>
          <p:nvPr/>
        </p:nvSpPr>
        <p:spPr>
          <a:xfrm>
            <a:off x="971600" y="1484785"/>
            <a:ext cx="6768752" cy="4464496"/>
          </a:xfrm>
          <a:prstGeom prst="rect">
            <a:avLst/>
          </a:prstGeom>
        </p:spPr>
        <p:txBody>
          <a:bodyPr lIns="91440" tIns="45720" rIns="91440" bIns="45720" anchor="t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496"/>
              </a:spcBef>
              <a:spcAft>
                <a:spcPts val="496"/>
              </a:spcAft>
            </a:pPr>
            <a:r>
              <a:rPr lang="en-GB" sz="2800" dirty="0">
                <a:hlinkClick r:id="rId2"/>
              </a:rPr>
              <a:t>www.ucas.com/parents</a:t>
            </a:r>
            <a:r>
              <a:rPr lang="en-GB" sz="2800" dirty="0"/>
              <a:t> </a:t>
            </a:r>
          </a:p>
          <a:p>
            <a:pPr>
              <a:spcBef>
                <a:spcPts val="496"/>
              </a:spcBef>
              <a:spcAft>
                <a:spcPts val="496"/>
              </a:spcAft>
            </a:pPr>
            <a:r>
              <a:rPr lang="en-GB" sz="2800" dirty="0">
                <a:ea typeface="+mn-lt"/>
                <a:cs typeface="+mn-lt"/>
                <a:hlinkClick r:id="rId3"/>
              </a:rPr>
              <a:t>Discover Uni Home | Discover Uni</a:t>
            </a:r>
            <a:endParaRPr lang="en-GB" sz="2800" dirty="0"/>
          </a:p>
          <a:p>
            <a:pPr>
              <a:spcBef>
                <a:spcPts val="496"/>
              </a:spcBef>
              <a:spcAft>
                <a:spcPts val="496"/>
              </a:spcAft>
            </a:pPr>
            <a:r>
              <a:rPr lang="en-GB" sz="2800" dirty="0" err="1"/>
              <a:t>Unifrog</a:t>
            </a:r>
            <a:r>
              <a:rPr lang="en-GB" sz="2800" dirty="0"/>
              <a:t> - </a:t>
            </a:r>
            <a:r>
              <a:rPr lang="en-GB" sz="2800" dirty="0">
                <a:hlinkClick r:id="rId4"/>
              </a:rPr>
              <a:t>https://ww.unifrog.org</a:t>
            </a:r>
            <a:r>
              <a:rPr lang="en-GB" sz="2800" dirty="0"/>
              <a:t>  </a:t>
            </a:r>
          </a:p>
          <a:p>
            <a:pPr>
              <a:spcBef>
                <a:spcPts val="496"/>
              </a:spcBef>
              <a:spcAft>
                <a:spcPts val="496"/>
              </a:spcAft>
            </a:pPr>
            <a:r>
              <a:rPr lang="en-GB" sz="2800" dirty="0"/>
              <a:t>League tables - </a:t>
            </a:r>
            <a:r>
              <a:rPr lang="en-US" sz="2800" dirty="0">
                <a:hlinkClick r:id="rId5"/>
              </a:rPr>
              <a:t>Complete University Guide - University Rankings, Guides and Courses</a:t>
            </a:r>
            <a:endParaRPr lang="en-GB" sz="2800" dirty="0"/>
          </a:p>
          <a:p>
            <a:pPr>
              <a:spcBef>
                <a:spcPts val="496"/>
              </a:spcBef>
              <a:spcAft>
                <a:spcPts val="496"/>
              </a:spcAft>
              <a:buNone/>
            </a:pPr>
            <a:endParaRPr lang="en-GB" sz="2000" dirty="0"/>
          </a:p>
          <a:p>
            <a:pPr>
              <a:spcBef>
                <a:spcPts val="496"/>
              </a:spcBef>
              <a:spcAft>
                <a:spcPts val="496"/>
              </a:spcAft>
              <a:buNone/>
            </a:pPr>
            <a:endParaRPr lang="en-GB" sz="2000" dirty="0"/>
          </a:p>
          <a:p>
            <a:pPr>
              <a:spcBef>
                <a:spcPts val="496"/>
              </a:spcBef>
              <a:spcAft>
                <a:spcPts val="496"/>
              </a:spcAft>
              <a:buNone/>
            </a:pPr>
            <a:endParaRPr lang="en-GB" sz="2000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Resources</a:t>
            </a:r>
          </a:p>
        </p:txBody>
      </p:sp>
    </p:spTree>
    <p:extLst>
      <p:ext uri="{BB962C8B-B14F-4D97-AF65-F5344CB8AC3E}">
        <p14:creationId xmlns:p14="http://schemas.microsoft.com/office/powerpoint/2010/main" val="243250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333"/>
    </mc:Choice>
    <mc:Fallback xmlns="">
      <p:transition spd="slow" advTm="76333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/>
              <a:t>Open Days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r>
              <a:rPr lang="en-GB"/>
              <a:t>Students are encouraged to attend open days at the weekend and during the holidays. </a:t>
            </a:r>
          </a:p>
          <a:p>
            <a:r>
              <a:rPr lang="en-GB"/>
              <a:t>Pick visits selectively and after first undertaking appropriate research.</a:t>
            </a:r>
          </a:p>
          <a:p>
            <a:r>
              <a:rPr lang="en-GB"/>
              <a:t>Be aware that they are selling the university to you. </a:t>
            </a:r>
          </a:p>
          <a:p>
            <a:r>
              <a:rPr lang="en-GB"/>
              <a:t>Remember, going to an Open Day will </a:t>
            </a:r>
            <a:r>
              <a:rPr lang="en-GB" b="1"/>
              <a:t>NOT </a:t>
            </a:r>
            <a:r>
              <a:rPr lang="en-GB"/>
              <a:t>improve your chance of getting an offer. </a:t>
            </a:r>
          </a:p>
          <a:p>
            <a:r>
              <a:rPr lang="en-GB"/>
              <a:t>To find Open days use: </a:t>
            </a:r>
            <a:r>
              <a:rPr lang="en-GB">
                <a:hlinkClick r:id="rId2"/>
              </a:rPr>
              <a:t>www.opendays.com</a:t>
            </a:r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21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402"/>
    </mc:Choice>
    <mc:Fallback xmlns="">
      <p:transition spd="slow" advTm="161402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52936"/>
            <a:ext cx="9144000" cy="1143000"/>
          </a:xfrm>
        </p:spPr>
        <p:txBody>
          <a:bodyPr>
            <a:noAutofit/>
          </a:bodyPr>
          <a:lstStyle/>
          <a:p>
            <a:r>
              <a:rPr lang="en-GB" sz="8000" b="1"/>
              <a:t>Competitive Admissions</a:t>
            </a:r>
          </a:p>
        </p:txBody>
      </p:sp>
    </p:spTree>
    <p:extLst>
      <p:ext uri="{BB962C8B-B14F-4D97-AF65-F5344CB8AC3E}">
        <p14:creationId xmlns:p14="http://schemas.microsoft.com/office/powerpoint/2010/main" val="2015763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20"/>
    </mc:Choice>
    <mc:Fallback xmlns="">
      <p:transition spd="slow" advTm="1142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122CCC05-03FA-46E1-A282-D0CCA65A3A5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3565742"/>
              </p:ext>
            </p:extLst>
          </p:nvPr>
        </p:nvGraphicFramePr>
        <p:xfrm>
          <a:off x="251520" y="1412776"/>
          <a:ext cx="4536504" cy="1863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66562CA8-65F1-4812-93B6-40985118F96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90642420"/>
              </p:ext>
            </p:extLst>
          </p:nvPr>
        </p:nvGraphicFramePr>
        <p:xfrm>
          <a:off x="4211960" y="1412776"/>
          <a:ext cx="2862064" cy="1863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2AA124A8-D354-43A1-886A-7190305AB6E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45038900"/>
              </p:ext>
            </p:extLst>
          </p:nvPr>
        </p:nvGraphicFramePr>
        <p:xfrm>
          <a:off x="2051720" y="3546244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9044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532"/>
    </mc:Choice>
    <mc:Fallback xmlns="">
      <p:transition spd="slow" advTm="112532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b="1"/>
              <a:t>5 Key Metrics for Oxbridge Applications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7338" y="1700808"/>
            <a:ext cx="8856662" cy="5150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GB" sz="2800">
                <a:latin typeface="Arial" panose="020B0604020202020204" pitchFamily="34" charset="0"/>
              </a:rPr>
              <a:t>“We consider every application individually, taking all aspects into account”:</a:t>
            </a:r>
          </a:p>
          <a:p>
            <a:pPr eaLnBrk="1" hangingPunct="1">
              <a:defRPr/>
            </a:pPr>
            <a:endParaRPr lang="en-GB" sz="2800">
              <a:latin typeface="Arial" panose="020B0604020202020204" pitchFamily="34" charset="0"/>
            </a:endParaRPr>
          </a:p>
          <a:p>
            <a:pPr>
              <a:defRPr/>
            </a:pPr>
            <a:r>
              <a:rPr lang="en-GB" sz="2800">
                <a:latin typeface="Arial" panose="020B0604020202020204" pitchFamily="34" charset="0"/>
              </a:rPr>
              <a:t>1. Contextualised Pre 16 academic achievement (64 minimum best 8)</a:t>
            </a:r>
          </a:p>
          <a:p>
            <a:pPr marL="0" lvl="1">
              <a:spcAft>
                <a:spcPts val="200"/>
              </a:spcAft>
              <a:defRPr/>
            </a:pPr>
            <a:r>
              <a:rPr lang="en-GB" sz="2800">
                <a:latin typeface="Arial" panose="020B0604020202020204" pitchFamily="34" charset="0"/>
              </a:rPr>
              <a:t>2. Post 16 Subject combinations and Predictions (AAA at least)</a:t>
            </a:r>
          </a:p>
          <a:p>
            <a:pPr marL="0" lvl="1">
              <a:spcAft>
                <a:spcPts val="200"/>
              </a:spcAft>
              <a:defRPr/>
            </a:pPr>
            <a:r>
              <a:rPr lang="en-GB" sz="2800">
                <a:latin typeface="Arial" panose="020B0604020202020204" pitchFamily="34" charset="0"/>
              </a:rPr>
              <a:t>3. UCAS Personal statement and reference</a:t>
            </a:r>
          </a:p>
          <a:p>
            <a:pPr eaLnBrk="1" hangingPunct="1">
              <a:spcAft>
                <a:spcPts val="200"/>
              </a:spcAft>
              <a:defRPr/>
            </a:pPr>
            <a:r>
              <a:rPr lang="en-GB" sz="2800">
                <a:latin typeface="Arial" panose="020B0604020202020204" pitchFamily="34" charset="0"/>
              </a:rPr>
              <a:t>4. Admissions test results </a:t>
            </a:r>
          </a:p>
          <a:p>
            <a:pPr eaLnBrk="1" hangingPunct="1">
              <a:spcAft>
                <a:spcPts val="200"/>
              </a:spcAft>
              <a:defRPr/>
            </a:pPr>
            <a:r>
              <a:rPr lang="en-GB" sz="2800">
                <a:latin typeface="Arial" panose="020B0604020202020204" pitchFamily="34" charset="0"/>
              </a:rPr>
              <a:t>(where required – BMAT, TSA, PAT etc.)</a:t>
            </a:r>
          </a:p>
          <a:p>
            <a:pPr eaLnBrk="1" hangingPunct="1">
              <a:defRPr/>
            </a:pPr>
            <a:r>
              <a:rPr lang="en-GB" sz="2800">
                <a:latin typeface="Arial" panose="020B0604020202020204" pitchFamily="34" charset="0"/>
              </a:rPr>
              <a:t>5. Interview</a:t>
            </a:r>
          </a:p>
          <a:p>
            <a:pPr eaLnBrk="1" hangingPunct="1">
              <a:defRPr/>
            </a:pPr>
            <a:endParaRPr lang="en-GB" sz="14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88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091"/>
    </mc:Choice>
    <mc:Fallback xmlns="">
      <p:transition spd="slow" advTm="263091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FBC02-EA26-4C6A-9227-434D998D9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Exemplar decision-making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1FA5B0-C1B1-4CD9-8B08-EF76D3934D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r>
              <a:rPr lang="en-GB"/>
              <a:t>Predicted grades not considered</a:t>
            </a:r>
          </a:p>
          <a:p>
            <a:r>
              <a:rPr lang="en-GB"/>
              <a:t>Admissions tests and interviews make up 60% of the decision making process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EBE3C11-EF7C-461D-BECA-51615C9A46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951" t="45800" r="12988" b="29000"/>
          <a:stretch/>
        </p:blipFill>
        <p:spPr>
          <a:xfrm>
            <a:off x="827583" y="1772816"/>
            <a:ext cx="7500833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96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279"/>
    </mc:Choice>
    <mc:Fallback xmlns="">
      <p:transition spd="slow" advTm="96279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3356C6-65BA-4312-927C-0416CD717E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75" t="29001" r="21651" b="41599"/>
          <a:stretch/>
        </p:blipFill>
        <p:spPr>
          <a:xfrm>
            <a:off x="57277" y="1268760"/>
            <a:ext cx="9086723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893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432"/>
    </mc:Choice>
    <mc:Fallback xmlns="">
      <p:transition spd="slow" advTm="36432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D39F5-5E7F-4A61-9244-2FA30A9A3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Admissions tests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548345-AD24-438B-8261-2811DC6F52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Take place in October (apart from LNAT and UCAT)</a:t>
            </a:r>
          </a:p>
          <a:p>
            <a:r>
              <a:rPr lang="en-US" dirty="0"/>
              <a:t>They are sat outside of school</a:t>
            </a:r>
          </a:p>
          <a:p>
            <a:r>
              <a:rPr lang="en-US" dirty="0"/>
              <a:t>Speak to </a:t>
            </a:r>
            <a:r>
              <a:rPr lang="en-US" dirty="0" err="1"/>
              <a:t>Mr</a:t>
            </a:r>
            <a:r>
              <a:rPr lang="en-US" dirty="0"/>
              <a:t> Cooper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976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823"/>
    </mc:Choice>
    <mc:Fallback xmlns="">
      <p:transition spd="slow" advTm="178823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 sz="4800" b="1"/>
              <a:t>Interview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35951D-5849-4BC1-905D-0D84BDF4B449}"/>
              </a:ext>
            </a:extLst>
          </p:cNvPr>
          <p:cNvSpPr txBox="1"/>
          <p:nvPr/>
        </p:nvSpPr>
        <p:spPr>
          <a:xfrm>
            <a:off x="611560" y="2060848"/>
            <a:ext cx="76328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Take place in December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Primarily focused on your academic ability and your interest in the subject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You will be offered mock interviews with alumni and staff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/>
              <a:t>Prepare now – Get interested in your subject</a:t>
            </a:r>
          </a:p>
        </p:txBody>
      </p:sp>
    </p:spTree>
    <p:extLst>
      <p:ext uri="{BB962C8B-B14F-4D97-AF65-F5344CB8AC3E}">
        <p14:creationId xmlns:p14="http://schemas.microsoft.com/office/powerpoint/2010/main" val="228610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594"/>
    </mc:Choice>
    <mc:Fallback xmlns="">
      <p:transition spd="slow" advTm="113594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b="1"/>
              <a:t>Common Pitfalls in Competitive Admissions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1741488" y="1412875"/>
            <a:ext cx="7385050" cy="4719638"/>
          </a:xfrm>
        </p:spPr>
        <p:txBody>
          <a:bodyPr>
            <a:normAutofit fontScale="70000" lnSpcReduction="20000"/>
          </a:bodyPr>
          <a:lstStyle/>
          <a:p>
            <a:pPr>
              <a:spcAft>
                <a:spcPts val="600"/>
              </a:spcAft>
            </a:pPr>
            <a:r>
              <a:rPr lang="en-GB" altLang="en-US"/>
              <a:t>Wrong subject</a:t>
            </a:r>
          </a:p>
          <a:p>
            <a:pPr>
              <a:spcAft>
                <a:spcPts val="600"/>
              </a:spcAft>
            </a:pPr>
            <a:r>
              <a:rPr lang="en-GB" altLang="en-US"/>
              <a:t>Track-record in exams causes concern</a:t>
            </a:r>
          </a:p>
          <a:p>
            <a:pPr>
              <a:spcAft>
                <a:spcPts val="600"/>
              </a:spcAft>
            </a:pPr>
            <a:r>
              <a:rPr lang="en-GB" altLang="en-US"/>
              <a:t>Inconsistent UCAS reference</a:t>
            </a:r>
          </a:p>
          <a:p>
            <a:pPr>
              <a:spcAft>
                <a:spcPts val="600"/>
              </a:spcAft>
            </a:pPr>
            <a:r>
              <a:rPr lang="en-GB" altLang="en-US"/>
              <a:t>Thin UCAS Personal Statement - Lack of super curricular exploration</a:t>
            </a:r>
          </a:p>
          <a:p>
            <a:pPr>
              <a:spcAft>
                <a:spcPts val="600"/>
              </a:spcAft>
            </a:pPr>
            <a:r>
              <a:rPr lang="en-GB" altLang="en-US"/>
              <a:t>Lack of practice for admissions tests – Lack of awareness of time pressure</a:t>
            </a:r>
          </a:p>
          <a:p>
            <a:pPr>
              <a:spcAft>
                <a:spcPts val="600"/>
              </a:spcAft>
            </a:pPr>
            <a:r>
              <a:rPr lang="en-GB" altLang="en-US"/>
              <a:t>Interview challenges</a:t>
            </a:r>
          </a:p>
          <a:p>
            <a:pPr lvl="1">
              <a:spcAft>
                <a:spcPts val="600"/>
              </a:spcAft>
            </a:pPr>
            <a:r>
              <a:rPr lang="en-GB" altLang="en-US"/>
              <a:t>Subject knowledge insecure</a:t>
            </a:r>
          </a:p>
          <a:p>
            <a:pPr lvl="1">
              <a:spcAft>
                <a:spcPts val="600"/>
              </a:spcAft>
            </a:pPr>
            <a:r>
              <a:rPr lang="en-GB" altLang="en-US"/>
              <a:t>Insufficient analytical ability or clarity of thought</a:t>
            </a:r>
          </a:p>
          <a:p>
            <a:pPr lvl="1">
              <a:spcAft>
                <a:spcPts val="600"/>
              </a:spcAft>
            </a:pPr>
            <a:r>
              <a:rPr lang="en-GB" altLang="en-US"/>
              <a:t>Unwillingness to re-think ideas in the face of contrary evidence</a:t>
            </a:r>
          </a:p>
          <a:p>
            <a:endParaRPr lang="en-GB" altLang="en-US"/>
          </a:p>
        </p:txBody>
      </p:sp>
      <p:pic>
        <p:nvPicPr>
          <p:cNvPr id="11268" name="Picture 9" descr="Oxford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6334125"/>
            <a:ext cx="1311275" cy="4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8" y="1423988"/>
            <a:ext cx="1512887" cy="2268537"/>
          </a:xfrm>
          <a:prstGeom prst="rect">
            <a:avLst/>
          </a:prstGeom>
          <a:ln w="12700"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270" name="Picture 2" descr="G:\Student Recruitment\Photographs\Photos we can use\Photos by theme\Teaching &amp; Learning\1407OXF19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91" r="29526" b="-2910"/>
          <a:stretch>
            <a:fillRect/>
          </a:stretch>
        </p:blipFill>
        <p:spPr bwMode="auto">
          <a:xfrm>
            <a:off x="179388" y="3968750"/>
            <a:ext cx="1512887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946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032"/>
    </mc:Choice>
    <mc:Fallback xmlns="">
      <p:transition spd="slow" advTm="151032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E9883-1321-43F5-9924-1A4CD97DB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Likelihood of offers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AE5879-6721-40B2-9C61-CC070358BD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No offer is guaranteed</a:t>
            </a:r>
          </a:p>
          <a:p>
            <a:r>
              <a:rPr lang="en-US"/>
              <a:t>70+ best 8 GCSE and at least A*A*A predictions</a:t>
            </a:r>
          </a:p>
          <a:p>
            <a:r>
              <a:rPr lang="en-US"/>
              <a:t>Must have a spread of applications</a:t>
            </a:r>
          </a:p>
          <a:p>
            <a:r>
              <a:rPr lang="en-US"/>
              <a:t>Imperial, UCL, LSE, Durham, St Andrews equally difficult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37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959"/>
    </mc:Choice>
    <mc:Fallback xmlns="">
      <p:transition spd="slow" advTm="116959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2D66A-82DE-4C81-ABDF-2B8BCA8B2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Medical Applications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2187E2-5ACB-4D5F-9A1D-004E72DC9F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Join </a:t>
            </a:r>
            <a:r>
              <a:rPr lang="en-GB" err="1"/>
              <a:t>MedSoc</a:t>
            </a:r>
            <a:endParaRPr lang="en-GB"/>
          </a:p>
          <a:p>
            <a:r>
              <a:rPr lang="en-GB"/>
              <a:t>Talk to Ms Pickering</a:t>
            </a:r>
          </a:p>
          <a:p>
            <a:r>
              <a:rPr lang="en-GB"/>
              <a:t>Interviews, admission tests and work experience very important</a:t>
            </a:r>
          </a:p>
        </p:txBody>
      </p:sp>
    </p:spTree>
    <p:extLst>
      <p:ext uri="{BB962C8B-B14F-4D97-AF65-F5344CB8AC3E}">
        <p14:creationId xmlns:p14="http://schemas.microsoft.com/office/powerpoint/2010/main" val="2660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73"/>
    </mc:Choice>
    <mc:Fallback xmlns="">
      <p:transition spd="slow" advTm="61173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USA and beyond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A growing area in post-school destinations.</a:t>
            </a:r>
          </a:p>
          <a:p>
            <a:r>
              <a:rPr lang="en-GB" dirty="0"/>
              <a:t>Students should make it clear as early as possible that they are considering this. It is a very convoluted process and students need to give staff as much notice as possible.</a:t>
            </a:r>
            <a:endParaRPr lang="en-GB" dirty="0">
              <a:ea typeface="Calibri"/>
              <a:cs typeface="Calibri"/>
            </a:endParaRPr>
          </a:p>
          <a:p>
            <a:r>
              <a:rPr lang="en-GB">
                <a:ea typeface="Calibri"/>
                <a:cs typeface="Calibri"/>
              </a:rPr>
              <a:t>This needs to be very student driven</a:t>
            </a:r>
            <a:endParaRPr lang="en-GB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8961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652"/>
    </mc:Choice>
    <mc:Fallback xmlns="">
      <p:transition spd="slow" advTm="95652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44063-30BE-6667-CC64-0400D77B4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Final</a:t>
            </a:r>
            <a:r>
              <a:rPr lang="en-US" dirty="0">
                <a:ea typeface="Calibri"/>
                <a:cs typeface="Calibri"/>
              </a:rPr>
              <a:t> advice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F51CF1-EFE2-39D3-C1D9-6E78F6E580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sz="3000">
                <a:ea typeface="Calibri"/>
                <a:cs typeface="Calibri"/>
              </a:rPr>
              <a:t>Select the 5 courses that you’d be happy to study. </a:t>
            </a:r>
            <a:endParaRPr lang="en-US" sz="3000">
              <a:ea typeface="Calibri"/>
              <a:cs typeface="Calibri"/>
            </a:endParaRPr>
          </a:p>
          <a:p>
            <a:r>
              <a:rPr lang="en-GB" sz="3000">
                <a:ea typeface="Calibri"/>
                <a:cs typeface="Calibri"/>
              </a:rPr>
              <a:t>Look carefully at the subject requirements for GCSE</a:t>
            </a:r>
            <a:endParaRPr lang="en-US" sz="3000">
              <a:ea typeface="Calibri"/>
              <a:cs typeface="Calibri"/>
            </a:endParaRPr>
          </a:p>
          <a:p>
            <a:r>
              <a:rPr lang="en-GB" sz="3000" dirty="0">
                <a:ea typeface="Calibri"/>
                <a:cs typeface="Calibri"/>
              </a:rPr>
              <a:t>You get two choices – a firm and an insurance one. </a:t>
            </a:r>
            <a:r>
              <a:rPr lang="en-GB" sz="3000" dirty="0" err="1">
                <a:ea typeface="Calibri"/>
                <a:cs typeface="Calibri"/>
              </a:rPr>
              <a:t>Theinsurance</a:t>
            </a:r>
            <a:r>
              <a:rPr lang="en-GB" sz="3000" dirty="0">
                <a:ea typeface="Calibri"/>
                <a:cs typeface="Calibri"/>
              </a:rPr>
              <a:t> needs to be lower than the firm choice </a:t>
            </a:r>
            <a:r>
              <a:rPr lang="en-GB" sz="3000" dirty="0" err="1">
                <a:ea typeface="Calibri"/>
                <a:cs typeface="Calibri"/>
              </a:rPr>
              <a:t>soyou</a:t>
            </a:r>
            <a:r>
              <a:rPr lang="en-GB" sz="3000" dirty="0">
                <a:ea typeface="Calibri"/>
                <a:cs typeface="Calibri"/>
              </a:rPr>
              <a:t> need to think about having a </a:t>
            </a:r>
            <a:r>
              <a:rPr lang="en-GB" sz="3000" b="1" u="sng" dirty="0">
                <a:ea typeface="Calibri"/>
                <a:cs typeface="Calibri"/>
              </a:rPr>
              <a:t>spread of offers. </a:t>
            </a:r>
            <a:endParaRPr lang="en-GB" sz="3000" dirty="0">
              <a:ea typeface="Calibri"/>
              <a:cs typeface="Calibri"/>
            </a:endParaRPr>
          </a:p>
          <a:p>
            <a:r>
              <a:rPr lang="en-GB" sz="3000" dirty="0">
                <a:ea typeface="Calibri"/>
                <a:cs typeface="Calibri"/>
              </a:rPr>
              <a:t>If Year 13 goes well, are you likely to have an </a:t>
            </a:r>
            <a:r>
              <a:rPr lang="en-GB" sz="3000" dirty="0" err="1">
                <a:ea typeface="Calibri"/>
                <a:cs typeface="Calibri"/>
              </a:rPr>
              <a:t>offerwhich</a:t>
            </a:r>
            <a:r>
              <a:rPr lang="en-GB" sz="3000" dirty="0">
                <a:ea typeface="Calibri"/>
                <a:cs typeface="Calibri"/>
              </a:rPr>
              <a:t> you’d want to accept? </a:t>
            </a:r>
            <a:endParaRPr lang="en-US" sz="3000" dirty="0">
              <a:ea typeface="Calibri"/>
              <a:cs typeface="Calibri"/>
            </a:endParaRPr>
          </a:p>
          <a:p>
            <a:r>
              <a:rPr lang="en-GB" sz="3000" dirty="0">
                <a:ea typeface="Calibri"/>
                <a:cs typeface="Calibri"/>
              </a:rPr>
              <a:t>If Year 13 goes badly, are you likely to have an </a:t>
            </a:r>
            <a:r>
              <a:rPr lang="en-GB" sz="3000" dirty="0" err="1">
                <a:ea typeface="Calibri"/>
                <a:cs typeface="Calibri"/>
              </a:rPr>
              <a:t>offerwhich</a:t>
            </a:r>
            <a:r>
              <a:rPr lang="en-GB" sz="3000" dirty="0">
                <a:ea typeface="Calibri"/>
                <a:cs typeface="Calibri"/>
              </a:rPr>
              <a:t> you’d want to accept? </a:t>
            </a:r>
            <a:endParaRPr lang="en-US" sz="3000" dirty="0">
              <a:ea typeface="Calibri"/>
              <a:cs typeface="Calibri"/>
            </a:endParaRPr>
          </a:p>
          <a:p>
            <a:r>
              <a:rPr lang="en-GB" sz="3000" dirty="0">
                <a:ea typeface="Calibri"/>
                <a:cs typeface="Calibri"/>
              </a:rPr>
              <a:t>It’s your future, not your parents’. Make sure you </a:t>
            </a:r>
            <a:r>
              <a:rPr lang="en-GB" sz="3000" dirty="0" err="1">
                <a:ea typeface="Calibri"/>
                <a:cs typeface="Calibri"/>
              </a:rPr>
              <a:t>makethe</a:t>
            </a:r>
            <a:r>
              <a:rPr lang="en-GB" sz="3000" dirty="0">
                <a:ea typeface="Calibri"/>
                <a:cs typeface="Calibri"/>
              </a:rPr>
              <a:t> choice for the right reasons.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89106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40CC9-44DF-4064-A013-4004F7696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0B4B7-B4F9-4BD5-A76A-692BF4129E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/>
              <a:t>Thanks for listening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Any questions – please complete the attached Microsoft form</a:t>
            </a:r>
          </a:p>
          <a:p>
            <a:pPr marL="0" indent="0">
              <a:buNone/>
            </a:pPr>
            <a:r>
              <a:rPr lang="en-GB">
                <a:hlinkClick r:id="rId2"/>
              </a:rPr>
              <a:t>https://forms.office.com/Pages/ResponsePage.aspx?id=QKRT3Wr9XkC75lKx5h6C29RQ06GFNbVBtycxL2bJZ0BUREhOR0MxRDlFUFdZQU9OMlVSNVk2SkMxNS4u</a:t>
            </a:r>
            <a:r>
              <a:rPr lang="en-GB"/>
              <a:t> </a:t>
            </a:r>
          </a:p>
          <a:p>
            <a:pPr marL="0" indent="0">
              <a:buNone/>
            </a:pPr>
            <a:r>
              <a:rPr lang="en-GB"/>
              <a:t>If you would like to discuss things further, please drop me an e-mail </a:t>
            </a:r>
            <a:r>
              <a:rPr lang="en-GB">
                <a:hlinkClick r:id="rId3"/>
              </a:rPr>
              <a:t>dwhitehorn@reading-school.co.uk</a:t>
            </a: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004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536"/>
    </mc:Choice>
    <mc:Fallback xmlns="">
      <p:transition spd="slow" advTm="50536"/>
    </mc:Fallback>
  </mc:AlternateContent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FC1D6762DBBA4BB16F4CF41361BC4B" ma:contentTypeVersion="39" ma:contentTypeDescription="Create a new document." ma:contentTypeScope="" ma:versionID="59600042fafd80a3244bf243ea6dc39d">
  <xsd:schema xmlns:xsd="http://www.w3.org/2001/XMLSchema" xmlns:xs="http://www.w3.org/2001/XMLSchema" xmlns:p="http://schemas.microsoft.com/office/2006/metadata/properties" xmlns:ns3="937d368b-5a7b-4923-b55d-9c015bed919e" xmlns:ns4="f3f41fce-27c8-444e-8938-6d7fdf9a6d6f" targetNamespace="http://schemas.microsoft.com/office/2006/metadata/properties" ma:root="true" ma:fieldsID="f0cc27019a22a76dd6092c8b40d63da6" ns3:_="" ns4:_="">
    <xsd:import namespace="937d368b-5a7b-4923-b55d-9c015bed919e"/>
    <xsd:import namespace="f3f41fce-27c8-444e-8938-6d7fdf9a6d6f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NotebookType" minOccurs="0"/>
                <xsd:element ref="ns4:FolderType" minOccurs="0"/>
                <xsd:element ref="ns4:CultureName" minOccurs="0"/>
                <xsd:element ref="ns4:AppVersion" minOccurs="0"/>
                <xsd:element ref="ns4:TeamsChannelId" minOccurs="0"/>
                <xsd:element ref="ns4:Owner" minOccurs="0"/>
                <xsd:element ref="ns4:DefaultSectionNames" minOccurs="0"/>
                <xsd:element ref="ns4:Templates" minOccurs="0"/>
                <xsd:element ref="ns4:Teachers" minOccurs="0"/>
                <xsd:element ref="ns4:Students" minOccurs="0"/>
                <xsd:element ref="ns4:Student_Groups" minOccurs="0"/>
                <xsd:element ref="ns4:Invited_Teachers" minOccurs="0"/>
                <xsd:element ref="ns4:Invited_Students" minOccurs="0"/>
                <xsd:element ref="ns4:Self_Registration_Enabled" minOccurs="0"/>
                <xsd:element ref="ns4:Has_Teacher_Only_SectionGroup" minOccurs="0"/>
                <xsd:element ref="ns4:Is_Collaboration_Space_Locked" minOccurs="0"/>
                <xsd:element ref="ns4:IsNotebookLocked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LengthInSeconds" minOccurs="0"/>
                <xsd:element ref="ns4:MediaServiceLocation" minOccurs="0"/>
                <xsd:element ref="ns4:_activity" minOccurs="0"/>
                <xsd:element ref="ns4:MediaServiceObjectDetectorVersions" minOccurs="0"/>
                <xsd:element ref="ns4:Math_Settings" minOccurs="0"/>
                <xsd:element ref="ns4:Distribution_Groups" minOccurs="0"/>
                <xsd:element ref="ns4:LMS_Mappings" minOccurs="0"/>
                <xsd:element ref="ns4:Teams_Channel_Section_Location" minOccurs="0"/>
                <xsd:element ref="ns4:MediaServiceSearchProperties" minOccurs="0"/>
                <xsd:element ref="ns4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7d368b-5a7b-4923-b55d-9c015bed919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f41fce-27c8-444e-8938-6d7fdf9a6d6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NotebookType" ma:index="13" nillable="true" ma:displayName="Notebook Type" ma:internalName="NotebookType">
      <xsd:simpleType>
        <xsd:restriction base="dms:Text"/>
      </xsd:simpleType>
    </xsd:element>
    <xsd:element name="FolderType" ma:index="14" nillable="true" ma:displayName="Folder Type" ma:internalName="FolderType">
      <xsd:simpleType>
        <xsd:restriction base="dms:Text"/>
      </xsd:simpleType>
    </xsd:element>
    <xsd:element name="CultureName" ma:index="15" nillable="true" ma:displayName="Culture Name" ma:internalName="CultureName">
      <xsd:simpleType>
        <xsd:restriction base="dms:Text"/>
      </xsd:simpleType>
    </xsd:element>
    <xsd:element name="AppVersion" ma:index="16" nillable="true" ma:displayName="App Version" ma:internalName="AppVersion">
      <xsd:simpleType>
        <xsd:restriction base="dms:Text"/>
      </xsd:simpleType>
    </xsd:element>
    <xsd:element name="TeamsChannelId" ma:index="17" nillable="true" ma:displayName="Teams Channel Id" ma:internalName="TeamsChannelId">
      <xsd:simpleType>
        <xsd:restriction base="dms:Text"/>
      </xsd:simpleType>
    </xsd:element>
    <xsd:element name="Owner" ma:index="18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9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0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1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22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23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2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2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2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28" nillable="true" ma:displayName="Is Collaboration Space Locked" ma:internalName="Is_Collaboration_Space_Locked">
      <xsd:simpleType>
        <xsd:restriction base="dms:Boolean"/>
      </xsd:simpleType>
    </xsd:element>
    <xsd:element name="IsNotebookLocked" ma:index="29" nillable="true" ma:displayName="Is Notebook Locked" ma:internalName="IsNotebookLocked">
      <xsd:simpleType>
        <xsd:restriction base="dms:Boolean"/>
      </xsd:simpleType>
    </xsd:element>
    <xsd:element name="MediaServiceAutoKeyPoints" ma:index="3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32" nillable="true" ma:displayName="Tags" ma:internalName="MediaServiceAutoTags" ma:readOnly="true">
      <xsd:simpleType>
        <xsd:restriction base="dms:Text"/>
      </xsd:simpleType>
    </xsd:element>
    <xsd:element name="MediaServiceOCR" ma:index="3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3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37" nillable="true" ma:displayName="Length (seconds)" ma:internalName="MediaLengthInSeconds" ma:readOnly="true">
      <xsd:simpleType>
        <xsd:restriction base="dms:Unknown"/>
      </xsd:simpleType>
    </xsd:element>
    <xsd:element name="MediaServiceLocation" ma:index="38" nillable="true" ma:displayName="Location" ma:internalName="MediaServiceLocation" ma:readOnly="true">
      <xsd:simpleType>
        <xsd:restriction base="dms:Text"/>
      </xsd:simpleType>
    </xsd:element>
    <xsd:element name="_activity" ma:index="39" nillable="true" ma:displayName="_activity" ma:hidden="true" ma:internalName="_activity">
      <xsd:simpleType>
        <xsd:restriction base="dms:Note"/>
      </xsd:simpleType>
    </xsd:element>
    <xsd:element name="MediaServiceObjectDetectorVersions" ma:index="4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ath_Settings" ma:index="41" nillable="true" ma:displayName="Math Settings" ma:internalName="Math_Settings">
      <xsd:simpleType>
        <xsd:restriction base="dms:Text"/>
      </xsd:simpleType>
    </xsd:element>
    <xsd:element name="Distribution_Groups" ma:index="4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43" nillable="true" ma:displayName="LMS Mappings" ma:internalName="LMS_Mappings">
      <xsd:simpleType>
        <xsd:restriction base="dms:Note">
          <xsd:maxLength value="255"/>
        </xsd:restriction>
      </xsd:simpleType>
    </xsd:element>
    <xsd:element name="Teams_Channel_Section_Location" ma:index="44" nillable="true" ma:displayName="Teams Channel Section Location" ma:internalName="Teams_Channel_Section_Location">
      <xsd:simpleType>
        <xsd:restriction base="dms:Text"/>
      </xsd:simpleType>
    </xsd:element>
    <xsd:element name="MediaServiceSearchProperties" ma:index="4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46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elf_Registration_Enabled xmlns="f3f41fce-27c8-444e-8938-6d7fdf9a6d6f" xsi:nil="true"/>
    <Students xmlns="f3f41fce-27c8-444e-8938-6d7fdf9a6d6f">
      <UserInfo>
        <DisplayName/>
        <AccountId xsi:nil="true"/>
        <AccountType/>
      </UserInfo>
    </Students>
    <AppVersion xmlns="f3f41fce-27c8-444e-8938-6d7fdf9a6d6f" xsi:nil="true"/>
    <IsNotebookLocked xmlns="f3f41fce-27c8-444e-8938-6d7fdf9a6d6f" xsi:nil="true"/>
    <Is_Collaboration_Space_Locked xmlns="f3f41fce-27c8-444e-8938-6d7fdf9a6d6f" xsi:nil="true"/>
    <Teams_Channel_Section_Location xmlns="f3f41fce-27c8-444e-8938-6d7fdf9a6d6f" xsi:nil="true"/>
    <Has_Teacher_Only_SectionGroup xmlns="f3f41fce-27c8-444e-8938-6d7fdf9a6d6f" xsi:nil="true"/>
    <NotebookType xmlns="f3f41fce-27c8-444e-8938-6d7fdf9a6d6f" xsi:nil="true"/>
    <CultureName xmlns="f3f41fce-27c8-444e-8938-6d7fdf9a6d6f" xsi:nil="true"/>
    <TeamsChannelId xmlns="f3f41fce-27c8-444e-8938-6d7fdf9a6d6f" xsi:nil="true"/>
    <Owner xmlns="f3f41fce-27c8-444e-8938-6d7fdf9a6d6f">
      <UserInfo>
        <DisplayName/>
        <AccountId xsi:nil="true"/>
        <AccountType/>
      </UserInfo>
    </Owner>
    <Teachers xmlns="f3f41fce-27c8-444e-8938-6d7fdf9a6d6f">
      <UserInfo>
        <DisplayName/>
        <AccountId xsi:nil="true"/>
        <AccountType/>
      </UserInfo>
    </Teachers>
    <Distribution_Groups xmlns="f3f41fce-27c8-444e-8938-6d7fdf9a6d6f" xsi:nil="true"/>
    <LMS_Mappings xmlns="f3f41fce-27c8-444e-8938-6d7fdf9a6d6f" xsi:nil="true"/>
    <Math_Settings xmlns="f3f41fce-27c8-444e-8938-6d7fdf9a6d6f" xsi:nil="true"/>
    <Invited_Teachers xmlns="f3f41fce-27c8-444e-8938-6d7fdf9a6d6f" xsi:nil="true"/>
    <Invited_Students xmlns="f3f41fce-27c8-444e-8938-6d7fdf9a6d6f" xsi:nil="true"/>
    <DefaultSectionNames xmlns="f3f41fce-27c8-444e-8938-6d7fdf9a6d6f" xsi:nil="true"/>
    <_activity xmlns="f3f41fce-27c8-444e-8938-6d7fdf9a6d6f" xsi:nil="true"/>
    <Templates xmlns="f3f41fce-27c8-444e-8938-6d7fdf9a6d6f" xsi:nil="true"/>
    <FolderType xmlns="f3f41fce-27c8-444e-8938-6d7fdf9a6d6f" xsi:nil="true"/>
    <Student_Groups xmlns="f3f41fce-27c8-444e-8938-6d7fdf9a6d6f">
      <UserInfo>
        <DisplayName/>
        <AccountId xsi:nil="true"/>
        <AccountType/>
      </UserInfo>
    </Student_Group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F1EC1E7-6C2A-4AC1-B466-87F0EAE4A660}">
  <ds:schemaRefs>
    <ds:schemaRef ds:uri="937d368b-5a7b-4923-b55d-9c015bed919e"/>
    <ds:schemaRef ds:uri="f3f41fce-27c8-444e-8938-6d7fdf9a6d6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333AA2B-33AC-4331-A425-8F22E9A5CC82}">
  <ds:schemaRefs>
    <ds:schemaRef ds:uri="937d368b-5a7b-4923-b55d-9c015bed919e"/>
    <ds:schemaRef ds:uri="f3f41fce-27c8-444e-8938-6d7fdf9a6d6f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03EAC64C-1CEF-44AE-9871-26BA65B6D94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1332</Words>
  <Application>Microsoft Office PowerPoint</Application>
  <PresentationFormat>On-screen Show (4:3)</PresentationFormat>
  <Paragraphs>210</Paragraphs>
  <Slides>43</Slides>
  <Notes>6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48" baseType="lpstr">
      <vt:lpstr>Arial</vt:lpstr>
      <vt:lpstr>Calibri</vt:lpstr>
      <vt:lpstr>Roboto</vt:lpstr>
      <vt:lpstr>1_Custom Design</vt:lpstr>
      <vt:lpstr>Custom Design</vt:lpstr>
      <vt:lpstr>PowerPoint Presentation</vt:lpstr>
      <vt:lpstr>University or something else?</vt:lpstr>
      <vt:lpstr>Apprenticeships</vt:lpstr>
      <vt:lpstr>Apprenticeship applications</vt:lpstr>
      <vt:lpstr>PowerPoint Presentation</vt:lpstr>
      <vt:lpstr>Student Finance</vt:lpstr>
      <vt:lpstr>Repayments</vt:lpstr>
      <vt:lpstr>What is UCAS?</vt:lpstr>
      <vt:lpstr>UK wide trends</vt:lpstr>
      <vt:lpstr>Reading School data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Offers</vt:lpstr>
      <vt:lpstr>How do universities make decisions</vt:lpstr>
      <vt:lpstr> Personal Statement Predicted Grades Reference</vt:lpstr>
      <vt:lpstr>Personal Statements</vt:lpstr>
      <vt:lpstr>Personal Statements</vt:lpstr>
      <vt:lpstr>Predicted Grades</vt:lpstr>
      <vt:lpstr>Prediction Process</vt:lpstr>
      <vt:lpstr>References</vt:lpstr>
      <vt:lpstr>Key information in a reference</vt:lpstr>
      <vt:lpstr>Decision Making</vt:lpstr>
      <vt:lpstr>Choosing your course</vt:lpstr>
      <vt:lpstr>Choosing your University</vt:lpstr>
      <vt:lpstr>Resources</vt:lpstr>
      <vt:lpstr>Open Days</vt:lpstr>
      <vt:lpstr>Competitive Admissions</vt:lpstr>
      <vt:lpstr>PowerPoint Presentation</vt:lpstr>
      <vt:lpstr>5 Key Metrics for Oxbridge Applications</vt:lpstr>
      <vt:lpstr>Exemplar decision-making process</vt:lpstr>
      <vt:lpstr>PowerPoint Presentation</vt:lpstr>
      <vt:lpstr>Admissions tests</vt:lpstr>
      <vt:lpstr>Interview</vt:lpstr>
      <vt:lpstr>Common Pitfalls in Competitive Admissions</vt:lpstr>
      <vt:lpstr>Likelihood of offers</vt:lpstr>
      <vt:lpstr>Medical Applications</vt:lpstr>
      <vt:lpstr>USA and beyond</vt:lpstr>
      <vt:lpstr>Final advice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UCAS 2012</dc:title>
  <dc:creator>David Whitehorn</dc:creator>
  <cp:lastModifiedBy>Miranda Alberici</cp:lastModifiedBy>
  <cp:revision>84</cp:revision>
  <cp:lastPrinted>2017-03-14T13:47:11Z</cp:lastPrinted>
  <dcterms:created xsi:type="dcterms:W3CDTF">2012-03-10T10:29:54Z</dcterms:created>
  <dcterms:modified xsi:type="dcterms:W3CDTF">2026-07-09T07:26:58Z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0x01010056FC1D6762DBBA4BB16F4CF41361BC4B</vt:lpwstr>
  </property>
</Properties>
</file>